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Lst>
  <p:notesMasterIdLst>
    <p:notesMasterId r:id="rId9"/>
  </p:notesMasterIdLst>
  <p:handoutMasterIdLst>
    <p:handoutMasterId r:id="rId10"/>
  </p:handoutMasterIdLst>
  <p:sldIdLst>
    <p:sldId id="256" r:id="rId2"/>
    <p:sldId id="257" r:id="rId3"/>
    <p:sldId id="258" r:id="rId4"/>
    <p:sldId id="260" r:id="rId5"/>
    <p:sldId id="261" r:id="rId6"/>
    <p:sldId id="263" r:id="rId7"/>
    <p:sldId id="264" r:id="rId8"/>
  </p:sldIdLst>
  <p:sldSz cx="9144000" cy="6858000" type="screen4x3"/>
  <p:notesSz cx="6810375"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Stile con tema 2 - Color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Stile con tema 2 - Colore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Stile con tema 2 - Color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Stile con tema 2 - Color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52" d="100"/>
          <a:sy n="52" d="100"/>
        </p:scale>
        <p:origin x="942" y="48"/>
      </p:cViewPr>
      <p:guideLst>
        <p:guide orient="horz" pos="2183"/>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63F22F-61BD-4A11-9A5E-9E8DEF3923F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29F1FD37-FC53-4F1F-B39F-CDABE0EB38F8}">
      <dgm:prSet phldrT="[Testo]" custT="1"/>
      <dgm:spPr>
        <a:solidFill>
          <a:schemeClr val="accent5">
            <a:lumMod val="50000"/>
          </a:schemeClr>
        </a:solidFill>
      </dgm:spPr>
      <dgm:t>
        <a:bodyPr/>
        <a:lstStyle/>
        <a:p>
          <a:pPr marL="0" marR="0" indent="0" algn="l" defTabSz="914400" eaLnBrk="1" fontAlgn="auto" latinLnBrk="0" hangingPunct="1">
            <a:lnSpc>
              <a:spcPct val="100000"/>
            </a:lnSpc>
            <a:spcBef>
              <a:spcPts val="0"/>
            </a:spcBef>
            <a:spcAft>
              <a:spcPts val="0"/>
            </a:spcAft>
            <a:buClrTx/>
            <a:buSzTx/>
            <a:buFontTx/>
            <a:buNone/>
            <a:tabLst/>
            <a:defRPr/>
          </a:pPr>
          <a:r>
            <a:rPr lang="it-IT" sz="2000" b="1" kern="1200" spc="-50" dirty="0" smtClean="0">
              <a:solidFill>
                <a:schemeClr val="bg1"/>
              </a:solidFill>
              <a:latin typeface="+mj-lt"/>
              <a:ea typeface="+mj-ea"/>
              <a:cs typeface="+mj-cs"/>
            </a:rPr>
            <a:t>MACRO OBIETTIVO del PNP 2015-2018</a:t>
          </a:r>
          <a:endParaRPr lang="it-IT" sz="2000" kern="1200" spc="-50" dirty="0" smtClean="0">
            <a:solidFill>
              <a:schemeClr val="bg1"/>
            </a:solidFill>
            <a:latin typeface="+mj-lt"/>
            <a:ea typeface="+mj-ea"/>
            <a:cs typeface="+mj-cs"/>
          </a:endParaRPr>
        </a:p>
        <a:p>
          <a:pPr marL="0" marR="0" indent="0" algn="just" defTabSz="914400" eaLnBrk="1" fontAlgn="auto" latinLnBrk="0" hangingPunct="1">
            <a:lnSpc>
              <a:spcPct val="100000"/>
            </a:lnSpc>
            <a:spcBef>
              <a:spcPts val="0"/>
            </a:spcBef>
            <a:spcAft>
              <a:spcPts val="0"/>
            </a:spcAft>
            <a:buClrTx/>
            <a:buSzTx/>
            <a:buFontTx/>
            <a:buNone/>
            <a:tabLst/>
            <a:defRPr/>
          </a:pPr>
          <a:r>
            <a:rPr lang="it-IT" sz="2000" kern="1200" dirty="0" smtClean="0"/>
            <a:t>Miglioramento della efficacia ed integrazione delle attività di controllo e della </a:t>
          </a:r>
          <a:r>
            <a:rPr lang="it-IT" sz="2000" kern="1200" dirty="0" err="1" smtClean="0"/>
            <a:t>compliance</a:t>
          </a:r>
          <a:r>
            <a:rPr lang="it-IT" sz="2000" kern="1200" dirty="0" smtClean="0"/>
            <a:t> da parte dei destinatari delle norme</a:t>
          </a:r>
          <a:endParaRPr lang="it-IT" sz="2000" kern="1200" spc="-50" dirty="0" smtClean="0">
            <a:solidFill>
              <a:schemeClr val="bg1"/>
            </a:solidFill>
            <a:latin typeface="+mj-lt"/>
            <a:ea typeface="+mj-ea"/>
            <a:cs typeface="+mj-cs"/>
          </a:endParaRPr>
        </a:p>
      </dgm:t>
    </dgm:pt>
    <dgm:pt modelId="{96A30714-5ED8-4E09-8421-9D19EB8B40B9}" type="parTrans" cxnId="{588B3DDF-7314-4952-9366-844AC9C5350F}">
      <dgm:prSet/>
      <dgm:spPr/>
      <dgm:t>
        <a:bodyPr/>
        <a:lstStyle/>
        <a:p>
          <a:endParaRPr lang="it-IT"/>
        </a:p>
      </dgm:t>
    </dgm:pt>
    <dgm:pt modelId="{6D963431-DE14-4160-8FAC-2810EC3673F7}" type="sibTrans" cxnId="{588B3DDF-7314-4952-9366-844AC9C5350F}">
      <dgm:prSet/>
      <dgm:spPr/>
      <dgm:t>
        <a:bodyPr/>
        <a:lstStyle/>
        <a:p>
          <a:endParaRPr lang="it-IT"/>
        </a:p>
      </dgm:t>
    </dgm:pt>
    <dgm:pt modelId="{FAD7E260-5527-4216-8592-0BE7BC73450C}">
      <dgm:prSet phldrT="[Testo]" custT="1"/>
      <dgm:spPr>
        <a:solidFill>
          <a:schemeClr val="accent5">
            <a:lumMod val="40000"/>
            <a:lumOff val="60000"/>
          </a:schemeClr>
        </a:solidFill>
      </dgm:spPr>
      <dgm:t>
        <a:bodyPr/>
        <a:lstStyle/>
        <a:p>
          <a:r>
            <a:rPr lang="it-IT" sz="2000" kern="1200" spc="-50" dirty="0" smtClean="0">
              <a:solidFill>
                <a:schemeClr val="tx1">
                  <a:lumMod val="75000"/>
                  <a:lumOff val="25000"/>
                </a:schemeClr>
              </a:solidFill>
              <a:latin typeface="+mj-lt"/>
              <a:ea typeface="+mj-ea"/>
              <a:cs typeface="+mj-cs"/>
            </a:rPr>
            <a:t>Obiettivi specifici</a:t>
          </a:r>
          <a:endParaRPr lang="it-IT" sz="2000" kern="1200" spc="-50" dirty="0">
            <a:solidFill>
              <a:schemeClr val="tx1">
                <a:lumMod val="75000"/>
                <a:lumOff val="25000"/>
              </a:schemeClr>
            </a:solidFill>
            <a:latin typeface="+mj-lt"/>
            <a:ea typeface="+mj-ea"/>
            <a:cs typeface="+mj-cs"/>
          </a:endParaRPr>
        </a:p>
      </dgm:t>
    </dgm:pt>
    <dgm:pt modelId="{9CCA309A-E23D-4B01-A4DC-F46ACCD95DA3}" type="parTrans" cxnId="{62F034AE-3D52-4769-84CB-11BA3BEA1868}">
      <dgm:prSet/>
      <dgm:spPr/>
      <dgm:t>
        <a:bodyPr/>
        <a:lstStyle/>
        <a:p>
          <a:endParaRPr lang="it-IT"/>
        </a:p>
      </dgm:t>
    </dgm:pt>
    <dgm:pt modelId="{D28E313E-3DC9-41F0-8E19-C28DF785AC26}" type="sibTrans" cxnId="{62F034AE-3D52-4769-84CB-11BA3BEA1868}">
      <dgm:prSet/>
      <dgm:spPr/>
      <dgm:t>
        <a:bodyPr/>
        <a:lstStyle/>
        <a:p>
          <a:endParaRPr lang="it-IT"/>
        </a:p>
      </dgm:t>
    </dgm:pt>
    <dgm:pt modelId="{B3D91573-DB17-462A-A5DB-F9BA3F313B1A}">
      <dgm:prSet phldrT="[Testo]" custT="1"/>
      <dgm:spPr>
        <a:solidFill>
          <a:schemeClr val="accent5">
            <a:lumMod val="20000"/>
            <a:lumOff val="80000"/>
          </a:schemeClr>
        </a:solidFill>
      </dgm:spPr>
      <dgm:t>
        <a:bodyPr/>
        <a:lstStyle/>
        <a:p>
          <a:r>
            <a:rPr lang="it-IT" sz="2000"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dgm:t>
    </dgm:pt>
    <dgm:pt modelId="{E603F766-8B77-4668-9F6A-1A990788D82B}" type="parTrans" cxnId="{F18D837A-DA22-4AC2-912C-DAA7DA317C4C}">
      <dgm:prSet/>
      <dgm:spPr/>
      <dgm:t>
        <a:bodyPr/>
        <a:lstStyle/>
        <a:p>
          <a:endParaRPr lang="it-IT"/>
        </a:p>
      </dgm:t>
    </dgm:pt>
    <dgm:pt modelId="{64B18E3F-8060-46BB-BA0F-AC8ABFECBD8B}" type="sibTrans" cxnId="{F18D837A-DA22-4AC2-912C-DAA7DA317C4C}">
      <dgm:prSet/>
      <dgm:spPr/>
      <dgm:t>
        <a:bodyPr/>
        <a:lstStyle/>
        <a:p>
          <a:endParaRPr lang="it-IT"/>
        </a:p>
      </dgm:t>
    </dgm:pt>
    <dgm:pt modelId="{F4121F85-7445-4754-8353-4B1CB431A0D7}">
      <dgm:prSet custT="1"/>
      <dgm:spPr>
        <a:solidFill>
          <a:schemeClr val="accent5">
            <a:lumMod val="60000"/>
            <a:lumOff val="40000"/>
          </a:schemeClr>
        </a:solidFill>
      </dgm:spPr>
      <dgm:t>
        <a:bodyPr/>
        <a:lstStyle/>
        <a:p>
          <a:r>
            <a:rPr lang="it-IT" sz="2000" kern="1200" spc="-50" dirty="0" smtClean="0">
              <a:solidFill>
                <a:schemeClr val="tx1">
                  <a:lumMod val="75000"/>
                  <a:lumOff val="25000"/>
                </a:schemeClr>
              </a:solidFill>
              <a:latin typeface="+mj-lt"/>
              <a:ea typeface="+mj-ea"/>
              <a:cs typeface="+mj-cs"/>
            </a:rPr>
            <a:t>Obiettivi generali</a:t>
          </a:r>
          <a:endParaRPr lang="it-IT" sz="2000" kern="1200" spc="-50" dirty="0">
            <a:solidFill>
              <a:schemeClr val="tx1">
                <a:lumMod val="75000"/>
                <a:lumOff val="25000"/>
              </a:schemeClr>
            </a:solidFill>
            <a:latin typeface="+mj-lt"/>
            <a:ea typeface="+mj-ea"/>
            <a:cs typeface="+mj-cs"/>
          </a:endParaRPr>
        </a:p>
      </dgm:t>
    </dgm:pt>
    <dgm:pt modelId="{E2C4664A-A33B-42C0-8663-EE4CB87F40FB}" type="parTrans" cxnId="{8121B7BC-B94E-4424-963B-99EAF4EEF29A}">
      <dgm:prSet/>
      <dgm:spPr/>
      <dgm:t>
        <a:bodyPr/>
        <a:lstStyle/>
        <a:p>
          <a:endParaRPr lang="it-IT"/>
        </a:p>
      </dgm:t>
    </dgm:pt>
    <dgm:pt modelId="{6B44ED3C-79F5-482F-A9D5-2B84A40518DD}" type="sibTrans" cxnId="{8121B7BC-B94E-4424-963B-99EAF4EEF29A}">
      <dgm:prSet/>
      <dgm:spPr/>
      <dgm:t>
        <a:bodyPr/>
        <a:lstStyle/>
        <a:p>
          <a:endParaRPr lang="it-IT"/>
        </a:p>
      </dgm:t>
    </dgm:pt>
    <dgm:pt modelId="{00CBBC51-3EE4-4615-9DEB-565B14EB52D6}" type="pres">
      <dgm:prSet presAssocID="{FA63F22F-61BD-4A11-9A5E-9E8DEF3923F3}" presName="linear" presStyleCnt="0">
        <dgm:presLayoutVars>
          <dgm:dir/>
          <dgm:animLvl val="lvl"/>
          <dgm:resizeHandles val="exact"/>
        </dgm:presLayoutVars>
      </dgm:prSet>
      <dgm:spPr/>
      <dgm:t>
        <a:bodyPr/>
        <a:lstStyle/>
        <a:p>
          <a:endParaRPr lang="it-IT"/>
        </a:p>
      </dgm:t>
    </dgm:pt>
    <dgm:pt modelId="{0A56A488-BEB8-498B-8E01-1D454D82A5DF}" type="pres">
      <dgm:prSet presAssocID="{29F1FD37-FC53-4F1F-B39F-CDABE0EB38F8}" presName="parentLin" presStyleCnt="0"/>
      <dgm:spPr/>
    </dgm:pt>
    <dgm:pt modelId="{59ED6F8A-0933-4F0F-B933-6E1872028691}" type="pres">
      <dgm:prSet presAssocID="{29F1FD37-FC53-4F1F-B39F-CDABE0EB38F8}" presName="parentLeftMargin" presStyleLbl="node1" presStyleIdx="0" presStyleCnt="4"/>
      <dgm:spPr/>
      <dgm:t>
        <a:bodyPr/>
        <a:lstStyle/>
        <a:p>
          <a:endParaRPr lang="it-IT"/>
        </a:p>
      </dgm:t>
    </dgm:pt>
    <dgm:pt modelId="{8C82DF22-EDDC-4277-A31E-8EAA20354621}" type="pres">
      <dgm:prSet presAssocID="{29F1FD37-FC53-4F1F-B39F-CDABE0EB38F8}" presName="parentText" presStyleLbl="node1" presStyleIdx="0" presStyleCnt="4" custScaleX="136523" custScaleY="274289">
        <dgm:presLayoutVars>
          <dgm:chMax val="0"/>
          <dgm:bulletEnabled val="1"/>
        </dgm:presLayoutVars>
      </dgm:prSet>
      <dgm:spPr/>
      <dgm:t>
        <a:bodyPr/>
        <a:lstStyle/>
        <a:p>
          <a:endParaRPr lang="it-IT"/>
        </a:p>
      </dgm:t>
    </dgm:pt>
    <dgm:pt modelId="{8D1B3D71-26A4-4815-9205-10E6FF86FF23}" type="pres">
      <dgm:prSet presAssocID="{29F1FD37-FC53-4F1F-B39F-CDABE0EB38F8}" presName="negativeSpace" presStyleCnt="0"/>
      <dgm:spPr/>
    </dgm:pt>
    <dgm:pt modelId="{3BB68E05-C456-4D57-9A08-4568C5269491}" type="pres">
      <dgm:prSet presAssocID="{29F1FD37-FC53-4F1F-B39F-CDABE0EB38F8}" presName="childText" presStyleLbl="conFgAcc1" presStyleIdx="0" presStyleCnt="4">
        <dgm:presLayoutVars>
          <dgm:bulletEnabled val="1"/>
        </dgm:presLayoutVars>
      </dgm:prSet>
      <dgm:spPr/>
    </dgm:pt>
    <dgm:pt modelId="{0C208B0F-4A65-4C15-950D-66A7A09E3420}" type="pres">
      <dgm:prSet presAssocID="{6D963431-DE14-4160-8FAC-2810EC3673F7}" presName="spaceBetweenRectangles" presStyleCnt="0"/>
      <dgm:spPr/>
    </dgm:pt>
    <dgm:pt modelId="{90033A11-23EC-4F77-9676-ED1377755C29}" type="pres">
      <dgm:prSet presAssocID="{F4121F85-7445-4754-8353-4B1CB431A0D7}" presName="parentLin" presStyleCnt="0"/>
      <dgm:spPr/>
    </dgm:pt>
    <dgm:pt modelId="{AA14610D-5CD0-4E38-B69A-CFE78A54982E}" type="pres">
      <dgm:prSet presAssocID="{F4121F85-7445-4754-8353-4B1CB431A0D7}" presName="parentLeftMargin" presStyleLbl="node1" presStyleIdx="0" presStyleCnt="4"/>
      <dgm:spPr/>
      <dgm:t>
        <a:bodyPr/>
        <a:lstStyle/>
        <a:p>
          <a:endParaRPr lang="it-IT"/>
        </a:p>
      </dgm:t>
    </dgm:pt>
    <dgm:pt modelId="{0B3325E8-D99A-416C-8E4A-D7CCA1B12F5E}" type="pres">
      <dgm:prSet presAssocID="{F4121F85-7445-4754-8353-4B1CB431A0D7}" presName="parentText" presStyleLbl="node1" presStyleIdx="1" presStyleCnt="4">
        <dgm:presLayoutVars>
          <dgm:chMax val="0"/>
          <dgm:bulletEnabled val="1"/>
        </dgm:presLayoutVars>
      </dgm:prSet>
      <dgm:spPr/>
      <dgm:t>
        <a:bodyPr/>
        <a:lstStyle/>
        <a:p>
          <a:endParaRPr lang="it-IT"/>
        </a:p>
      </dgm:t>
    </dgm:pt>
    <dgm:pt modelId="{AE983D22-0341-4D14-AA31-82A7075F50A6}" type="pres">
      <dgm:prSet presAssocID="{F4121F85-7445-4754-8353-4B1CB431A0D7}" presName="negativeSpace" presStyleCnt="0"/>
      <dgm:spPr/>
    </dgm:pt>
    <dgm:pt modelId="{3D459BA6-01CA-47A4-871F-F97610F9EA6A}" type="pres">
      <dgm:prSet presAssocID="{F4121F85-7445-4754-8353-4B1CB431A0D7}" presName="childText" presStyleLbl="conFgAcc1" presStyleIdx="1" presStyleCnt="4">
        <dgm:presLayoutVars>
          <dgm:bulletEnabled val="1"/>
        </dgm:presLayoutVars>
      </dgm:prSet>
      <dgm:spPr/>
    </dgm:pt>
    <dgm:pt modelId="{37B86565-5840-45C5-9125-15E15870FD9E}" type="pres">
      <dgm:prSet presAssocID="{6B44ED3C-79F5-482F-A9D5-2B84A40518DD}" presName="spaceBetweenRectangles" presStyleCnt="0"/>
      <dgm:spPr/>
    </dgm:pt>
    <dgm:pt modelId="{69162656-459B-4C25-BD32-B34084BA24F6}" type="pres">
      <dgm:prSet presAssocID="{FAD7E260-5527-4216-8592-0BE7BC73450C}" presName="parentLin" presStyleCnt="0"/>
      <dgm:spPr/>
    </dgm:pt>
    <dgm:pt modelId="{9B208772-64FE-40E3-A690-CF600BA3A287}" type="pres">
      <dgm:prSet presAssocID="{FAD7E260-5527-4216-8592-0BE7BC73450C}" presName="parentLeftMargin" presStyleLbl="node1" presStyleIdx="1" presStyleCnt="4"/>
      <dgm:spPr/>
      <dgm:t>
        <a:bodyPr/>
        <a:lstStyle/>
        <a:p>
          <a:endParaRPr lang="it-IT"/>
        </a:p>
      </dgm:t>
    </dgm:pt>
    <dgm:pt modelId="{23C43741-93CC-4090-B6F4-6EAC8BC9D63F}" type="pres">
      <dgm:prSet presAssocID="{FAD7E260-5527-4216-8592-0BE7BC73450C}" presName="parentText" presStyleLbl="node1" presStyleIdx="2" presStyleCnt="4" custLinFactNeighborX="-1436" custLinFactNeighborY="6153">
        <dgm:presLayoutVars>
          <dgm:chMax val="0"/>
          <dgm:bulletEnabled val="1"/>
        </dgm:presLayoutVars>
      </dgm:prSet>
      <dgm:spPr/>
      <dgm:t>
        <a:bodyPr/>
        <a:lstStyle/>
        <a:p>
          <a:endParaRPr lang="it-IT"/>
        </a:p>
      </dgm:t>
    </dgm:pt>
    <dgm:pt modelId="{4DCE66BC-56EF-49E4-BA9A-F60C52140A13}" type="pres">
      <dgm:prSet presAssocID="{FAD7E260-5527-4216-8592-0BE7BC73450C}" presName="negativeSpace" presStyleCnt="0"/>
      <dgm:spPr/>
    </dgm:pt>
    <dgm:pt modelId="{338F76D5-0BB6-4965-BEB3-B61976D07A24}" type="pres">
      <dgm:prSet presAssocID="{FAD7E260-5527-4216-8592-0BE7BC73450C}" presName="childText" presStyleLbl="conFgAcc1" presStyleIdx="2" presStyleCnt="4">
        <dgm:presLayoutVars>
          <dgm:bulletEnabled val="1"/>
        </dgm:presLayoutVars>
      </dgm:prSet>
      <dgm:spPr/>
    </dgm:pt>
    <dgm:pt modelId="{3AE2CF44-2B3E-4B98-934D-C4AE24F4CB0E}" type="pres">
      <dgm:prSet presAssocID="{D28E313E-3DC9-41F0-8E19-C28DF785AC26}" presName="spaceBetweenRectangles" presStyleCnt="0"/>
      <dgm:spPr/>
    </dgm:pt>
    <dgm:pt modelId="{D539CC8B-AF0C-40C3-B553-773A1A45D642}" type="pres">
      <dgm:prSet presAssocID="{B3D91573-DB17-462A-A5DB-F9BA3F313B1A}" presName="parentLin" presStyleCnt="0"/>
      <dgm:spPr/>
    </dgm:pt>
    <dgm:pt modelId="{2FCF6D13-9A71-47F3-AD3B-CC5E9FB76E96}" type="pres">
      <dgm:prSet presAssocID="{B3D91573-DB17-462A-A5DB-F9BA3F313B1A}" presName="parentLeftMargin" presStyleLbl="node1" presStyleIdx="2" presStyleCnt="4"/>
      <dgm:spPr/>
      <dgm:t>
        <a:bodyPr/>
        <a:lstStyle/>
        <a:p>
          <a:endParaRPr lang="it-IT"/>
        </a:p>
      </dgm:t>
    </dgm:pt>
    <dgm:pt modelId="{6870AFE6-2BFA-419F-ABBB-08FF59921E8D}" type="pres">
      <dgm:prSet presAssocID="{B3D91573-DB17-462A-A5DB-F9BA3F313B1A}" presName="parentText" presStyleLbl="node1" presStyleIdx="3" presStyleCnt="4">
        <dgm:presLayoutVars>
          <dgm:chMax val="0"/>
          <dgm:bulletEnabled val="1"/>
        </dgm:presLayoutVars>
      </dgm:prSet>
      <dgm:spPr/>
      <dgm:t>
        <a:bodyPr/>
        <a:lstStyle/>
        <a:p>
          <a:endParaRPr lang="it-IT"/>
        </a:p>
      </dgm:t>
    </dgm:pt>
    <dgm:pt modelId="{3B65B2E4-0F85-4F71-8AD8-29F1EE626071}" type="pres">
      <dgm:prSet presAssocID="{B3D91573-DB17-462A-A5DB-F9BA3F313B1A}" presName="negativeSpace" presStyleCnt="0"/>
      <dgm:spPr/>
    </dgm:pt>
    <dgm:pt modelId="{757D3722-2CA0-42FC-8492-F8291BD2EEEB}" type="pres">
      <dgm:prSet presAssocID="{B3D91573-DB17-462A-A5DB-F9BA3F313B1A}" presName="childText" presStyleLbl="conFgAcc1" presStyleIdx="3" presStyleCnt="4">
        <dgm:presLayoutVars>
          <dgm:bulletEnabled val="1"/>
        </dgm:presLayoutVars>
      </dgm:prSet>
      <dgm:spPr/>
      <dgm:t>
        <a:bodyPr/>
        <a:lstStyle/>
        <a:p>
          <a:endParaRPr lang="it-IT"/>
        </a:p>
      </dgm:t>
    </dgm:pt>
  </dgm:ptLst>
  <dgm:cxnLst>
    <dgm:cxn modelId="{F18D837A-DA22-4AC2-912C-DAA7DA317C4C}" srcId="{FA63F22F-61BD-4A11-9A5E-9E8DEF3923F3}" destId="{B3D91573-DB17-462A-A5DB-F9BA3F313B1A}" srcOrd="3" destOrd="0" parTransId="{E603F766-8B77-4668-9F6A-1A990788D82B}" sibTransId="{64B18E3F-8060-46BB-BA0F-AC8ABFECBD8B}"/>
    <dgm:cxn modelId="{D6D34CFA-D80E-40A0-9E90-BB1C609E156A}" type="presOf" srcId="{F4121F85-7445-4754-8353-4B1CB431A0D7}" destId="{0B3325E8-D99A-416C-8E4A-D7CCA1B12F5E}" srcOrd="1" destOrd="0" presId="urn:microsoft.com/office/officeart/2005/8/layout/list1"/>
    <dgm:cxn modelId="{4F1A4BDB-100F-4F30-B7BB-D572BDF8ED35}" type="presOf" srcId="{29F1FD37-FC53-4F1F-B39F-CDABE0EB38F8}" destId="{59ED6F8A-0933-4F0F-B933-6E1872028691}" srcOrd="0" destOrd="0" presId="urn:microsoft.com/office/officeart/2005/8/layout/list1"/>
    <dgm:cxn modelId="{AF98511B-4FD2-41A4-89BD-F8F9BE9DA816}" type="presOf" srcId="{FAD7E260-5527-4216-8592-0BE7BC73450C}" destId="{9B208772-64FE-40E3-A690-CF600BA3A287}" srcOrd="0" destOrd="0" presId="urn:microsoft.com/office/officeart/2005/8/layout/list1"/>
    <dgm:cxn modelId="{ABB0BECB-E2B4-455C-A49B-F8C2498FBB4C}" type="presOf" srcId="{B3D91573-DB17-462A-A5DB-F9BA3F313B1A}" destId="{2FCF6D13-9A71-47F3-AD3B-CC5E9FB76E96}" srcOrd="0" destOrd="0" presId="urn:microsoft.com/office/officeart/2005/8/layout/list1"/>
    <dgm:cxn modelId="{1C145075-09FD-493E-8FA1-71D0B857C8C6}" type="presOf" srcId="{FAD7E260-5527-4216-8592-0BE7BC73450C}" destId="{23C43741-93CC-4090-B6F4-6EAC8BC9D63F}" srcOrd="1" destOrd="0" presId="urn:microsoft.com/office/officeart/2005/8/layout/list1"/>
    <dgm:cxn modelId="{62F034AE-3D52-4769-84CB-11BA3BEA1868}" srcId="{FA63F22F-61BD-4A11-9A5E-9E8DEF3923F3}" destId="{FAD7E260-5527-4216-8592-0BE7BC73450C}" srcOrd="2" destOrd="0" parTransId="{9CCA309A-E23D-4B01-A4DC-F46ACCD95DA3}" sibTransId="{D28E313E-3DC9-41F0-8E19-C28DF785AC26}"/>
    <dgm:cxn modelId="{EF7F10DE-077C-4583-8821-A80941243BD2}" type="presOf" srcId="{FA63F22F-61BD-4A11-9A5E-9E8DEF3923F3}" destId="{00CBBC51-3EE4-4615-9DEB-565B14EB52D6}" srcOrd="0" destOrd="0" presId="urn:microsoft.com/office/officeart/2005/8/layout/list1"/>
    <dgm:cxn modelId="{CF512497-EF7A-4DC2-A8FB-5E73B210A62D}" type="presOf" srcId="{29F1FD37-FC53-4F1F-B39F-CDABE0EB38F8}" destId="{8C82DF22-EDDC-4277-A31E-8EAA20354621}" srcOrd="1" destOrd="0" presId="urn:microsoft.com/office/officeart/2005/8/layout/list1"/>
    <dgm:cxn modelId="{588B3DDF-7314-4952-9366-844AC9C5350F}" srcId="{FA63F22F-61BD-4A11-9A5E-9E8DEF3923F3}" destId="{29F1FD37-FC53-4F1F-B39F-CDABE0EB38F8}" srcOrd="0" destOrd="0" parTransId="{96A30714-5ED8-4E09-8421-9D19EB8B40B9}" sibTransId="{6D963431-DE14-4160-8FAC-2810EC3673F7}"/>
    <dgm:cxn modelId="{8121B7BC-B94E-4424-963B-99EAF4EEF29A}" srcId="{FA63F22F-61BD-4A11-9A5E-9E8DEF3923F3}" destId="{F4121F85-7445-4754-8353-4B1CB431A0D7}" srcOrd="1" destOrd="0" parTransId="{E2C4664A-A33B-42C0-8663-EE4CB87F40FB}" sibTransId="{6B44ED3C-79F5-482F-A9D5-2B84A40518DD}"/>
    <dgm:cxn modelId="{7F7D3B74-170D-43ED-8155-E13605F993AE}" type="presOf" srcId="{B3D91573-DB17-462A-A5DB-F9BA3F313B1A}" destId="{6870AFE6-2BFA-419F-ABBB-08FF59921E8D}" srcOrd="1" destOrd="0" presId="urn:microsoft.com/office/officeart/2005/8/layout/list1"/>
    <dgm:cxn modelId="{6116C80B-3023-4AD4-B5C3-7DB2DEC2F3F2}" type="presOf" srcId="{F4121F85-7445-4754-8353-4B1CB431A0D7}" destId="{AA14610D-5CD0-4E38-B69A-CFE78A54982E}" srcOrd="0" destOrd="0" presId="urn:microsoft.com/office/officeart/2005/8/layout/list1"/>
    <dgm:cxn modelId="{ABEE0A25-0441-4CC9-A724-59B0B265991A}" type="presParOf" srcId="{00CBBC51-3EE4-4615-9DEB-565B14EB52D6}" destId="{0A56A488-BEB8-498B-8E01-1D454D82A5DF}" srcOrd="0" destOrd="0" presId="urn:microsoft.com/office/officeart/2005/8/layout/list1"/>
    <dgm:cxn modelId="{FBB0A12B-96DE-4896-81FA-A57450DA3606}" type="presParOf" srcId="{0A56A488-BEB8-498B-8E01-1D454D82A5DF}" destId="{59ED6F8A-0933-4F0F-B933-6E1872028691}" srcOrd="0" destOrd="0" presId="urn:microsoft.com/office/officeart/2005/8/layout/list1"/>
    <dgm:cxn modelId="{064E7545-7FA4-4BAD-805A-C3882AD48F0C}" type="presParOf" srcId="{0A56A488-BEB8-498B-8E01-1D454D82A5DF}" destId="{8C82DF22-EDDC-4277-A31E-8EAA20354621}" srcOrd="1" destOrd="0" presId="urn:microsoft.com/office/officeart/2005/8/layout/list1"/>
    <dgm:cxn modelId="{C1B4694C-710A-40B6-9DA7-EF1CC7AE6A42}" type="presParOf" srcId="{00CBBC51-3EE4-4615-9DEB-565B14EB52D6}" destId="{8D1B3D71-26A4-4815-9205-10E6FF86FF23}" srcOrd="1" destOrd="0" presId="urn:microsoft.com/office/officeart/2005/8/layout/list1"/>
    <dgm:cxn modelId="{CD1234A1-5FE4-4D9D-BC63-A4625FD66C63}" type="presParOf" srcId="{00CBBC51-3EE4-4615-9DEB-565B14EB52D6}" destId="{3BB68E05-C456-4D57-9A08-4568C5269491}" srcOrd="2" destOrd="0" presId="urn:microsoft.com/office/officeart/2005/8/layout/list1"/>
    <dgm:cxn modelId="{5A0963EE-3DE7-477A-8E85-CB413A8EB126}" type="presParOf" srcId="{00CBBC51-3EE4-4615-9DEB-565B14EB52D6}" destId="{0C208B0F-4A65-4C15-950D-66A7A09E3420}" srcOrd="3" destOrd="0" presId="urn:microsoft.com/office/officeart/2005/8/layout/list1"/>
    <dgm:cxn modelId="{FDDD7A1D-3C46-48C3-A13C-367615C719BD}" type="presParOf" srcId="{00CBBC51-3EE4-4615-9DEB-565B14EB52D6}" destId="{90033A11-23EC-4F77-9676-ED1377755C29}" srcOrd="4" destOrd="0" presId="urn:microsoft.com/office/officeart/2005/8/layout/list1"/>
    <dgm:cxn modelId="{95339A35-79A9-45BB-91F9-4D50D43918BD}" type="presParOf" srcId="{90033A11-23EC-4F77-9676-ED1377755C29}" destId="{AA14610D-5CD0-4E38-B69A-CFE78A54982E}" srcOrd="0" destOrd="0" presId="urn:microsoft.com/office/officeart/2005/8/layout/list1"/>
    <dgm:cxn modelId="{0F2644A5-6AC8-4084-932C-0E1E199A7600}" type="presParOf" srcId="{90033A11-23EC-4F77-9676-ED1377755C29}" destId="{0B3325E8-D99A-416C-8E4A-D7CCA1B12F5E}" srcOrd="1" destOrd="0" presId="urn:microsoft.com/office/officeart/2005/8/layout/list1"/>
    <dgm:cxn modelId="{D5058D27-A3D9-435F-A01B-36359E3592A9}" type="presParOf" srcId="{00CBBC51-3EE4-4615-9DEB-565B14EB52D6}" destId="{AE983D22-0341-4D14-AA31-82A7075F50A6}" srcOrd="5" destOrd="0" presId="urn:microsoft.com/office/officeart/2005/8/layout/list1"/>
    <dgm:cxn modelId="{5EA91887-8017-4BB0-A129-E1A617D0F173}" type="presParOf" srcId="{00CBBC51-3EE4-4615-9DEB-565B14EB52D6}" destId="{3D459BA6-01CA-47A4-871F-F97610F9EA6A}" srcOrd="6" destOrd="0" presId="urn:microsoft.com/office/officeart/2005/8/layout/list1"/>
    <dgm:cxn modelId="{63671EBD-D53D-4705-9DF1-289F6E1ACDC4}" type="presParOf" srcId="{00CBBC51-3EE4-4615-9DEB-565B14EB52D6}" destId="{37B86565-5840-45C5-9125-15E15870FD9E}" srcOrd="7" destOrd="0" presId="urn:microsoft.com/office/officeart/2005/8/layout/list1"/>
    <dgm:cxn modelId="{B9715C45-F1BC-418D-8D66-FC6B4806F5D1}" type="presParOf" srcId="{00CBBC51-3EE4-4615-9DEB-565B14EB52D6}" destId="{69162656-459B-4C25-BD32-B34084BA24F6}" srcOrd="8" destOrd="0" presId="urn:microsoft.com/office/officeart/2005/8/layout/list1"/>
    <dgm:cxn modelId="{1FE51424-5D5A-438E-930C-98CF055BE479}" type="presParOf" srcId="{69162656-459B-4C25-BD32-B34084BA24F6}" destId="{9B208772-64FE-40E3-A690-CF600BA3A287}" srcOrd="0" destOrd="0" presId="urn:microsoft.com/office/officeart/2005/8/layout/list1"/>
    <dgm:cxn modelId="{13952BC1-C3C9-4BE2-9EAF-41F4DB660AAB}" type="presParOf" srcId="{69162656-459B-4C25-BD32-B34084BA24F6}" destId="{23C43741-93CC-4090-B6F4-6EAC8BC9D63F}" srcOrd="1" destOrd="0" presId="urn:microsoft.com/office/officeart/2005/8/layout/list1"/>
    <dgm:cxn modelId="{44C3CCBA-565D-4144-BC17-2D849C818B71}" type="presParOf" srcId="{00CBBC51-3EE4-4615-9DEB-565B14EB52D6}" destId="{4DCE66BC-56EF-49E4-BA9A-F60C52140A13}" srcOrd="9" destOrd="0" presId="urn:microsoft.com/office/officeart/2005/8/layout/list1"/>
    <dgm:cxn modelId="{35363720-3282-46B7-B1EA-9BE8B57A062A}" type="presParOf" srcId="{00CBBC51-3EE4-4615-9DEB-565B14EB52D6}" destId="{338F76D5-0BB6-4965-BEB3-B61976D07A24}" srcOrd="10" destOrd="0" presId="urn:microsoft.com/office/officeart/2005/8/layout/list1"/>
    <dgm:cxn modelId="{769CE041-7276-483C-BE5D-2BD340D4F3A3}" type="presParOf" srcId="{00CBBC51-3EE4-4615-9DEB-565B14EB52D6}" destId="{3AE2CF44-2B3E-4B98-934D-C4AE24F4CB0E}" srcOrd="11" destOrd="0" presId="urn:microsoft.com/office/officeart/2005/8/layout/list1"/>
    <dgm:cxn modelId="{1E072321-4200-41B5-B6A3-12420E49BB6A}" type="presParOf" srcId="{00CBBC51-3EE4-4615-9DEB-565B14EB52D6}" destId="{D539CC8B-AF0C-40C3-B553-773A1A45D642}" srcOrd="12" destOrd="0" presId="urn:microsoft.com/office/officeart/2005/8/layout/list1"/>
    <dgm:cxn modelId="{B3C0E74E-17A2-486E-989C-C3EAE5B3EFE1}" type="presParOf" srcId="{D539CC8B-AF0C-40C3-B553-773A1A45D642}" destId="{2FCF6D13-9A71-47F3-AD3B-CC5E9FB76E96}" srcOrd="0" destOrd="0" presId="urn:microsoft.com/office/officeart/2005/8/layout/list1"/>
    <dgm:cxn modelId="{92BF6F4A-567C-429B-B70F-EA943F916CA7}" type="presParOf" srcId="{D539CC8B-AF0C-40C3-B553-773A1A45D642}" destId="{6870AFE6-2BFA-419F-ABBB-08FF59921E8D}" srcOrd="1" destOrd="0" presId="urn:microsoft.com/office/officeart/2005/8/layout/list1"/>
    <dgm:cxn modelId="{D210FCC0-E274-4169-BF64-9AA96754338C}" type="presParOf" srcId="{00CBBC51-3EE4-4615-9DEB-565B14EB52D6}" destId="{3B65B2E4-0F85-4F71-8AD8-29F1EE626071}" srcOrd="13" destOrd="0" presId="urn:microsoft.com/office/officeart/2005/8/layout/list1"/>
    <dgm:cxn modelId="{E02A62A9-EAD5-4809-A331-62D0E40ADF10}" type="presParOf" srcId="{00CBBC51-3EE4-4615-9DEB-565B14EB52D6}" destId="{757D3722-2CA0-42FC-8492-F8291BD2EEEB}" srcOrd="14" destOrd="0" presId="urn:microsoft.com/office/officeart/2005/8/layout/lis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2" y="1"/>
            <a:ext cx="2951163" cy="497126"/>
          </a:xfrm>
          <a:prstGeom prst="rect">
            <a:avLst/>
          </a:prstGeom>
        </p:spPr>
        <p:txBody>
          <a:bodyPr vert="horz" lIns="91431" tIns="45716" rIns="91431" bIns="45716" rtlCol="0"/>
          <a:lstStyle>
            <a:lvl1pPr algn="l">
              <a:defRPr sz="1200"/>
            </a:lvl1pPr>
          </a:lstStyle>
          <a:p>
            <a:endParaRPr lang="it-IT"/>
          </a:p>
        </p:txBody>
      </p:sp>
      <p:sp>
        <p:nvSpPr>
          <p:cNvPr id="3" name="Segnaposto data 2"/>
          <p:cNvSpPr>
            <a:spLocks noGrp="1"/>
          </p:cNvSpPr>
          <p:nvPr>
            <p:ph type="dt" sz="quarter" idx="1"/>
          </p:nvPr>
        </p:nvSpPr>
        <p:spPr>
          <a:xfrm>
            <a:off x="3857638" y="1"/>
            <a:ext cx="2951163" cy="497126"/>
          </a:xfrm>
          <a:prstGeom prst="rect">
            <a:avLst/>
          </a:prstGeom>
        </p:spPr>
        <p:txBody>
          <a:bodyPr vert="horz" lIns="91431" tIns="45716" rIns="91431" bIns="45716" rtlCol="0"/>
          <a:lstStyle>
            <a:lvl1pPr algn="r">
              <a:defRPr sz="1200"/>
            </a:lvl1pPr>
          </a:lstStyle>
          <a:p>
            <a:fld id="{0E84B308-5A18-460F-84A8-2D67EDF0B234}" type="datetimeFigureOut">
              <a:rPr lang="it-IT" smtClean="0"/>
              <a:pPr/>
              <a:t>23/06/2017</a:t>
            </a:fld>
            <a:endParaRPr lang="it-IT"/>
          </a:p>
        </p:txBody>
      </p:sp>
      <p:sp>
        <p:nvSpPr>
          <p:cNvPr id="4" name="Segnaposto piè di pagina 3"/>
          <p:cNvSpPr>
            <a:spLocks noGrp="1"/>
          </p:cNvSpPr>
          <p:nvPr>
            <p:ph type="ftr" sz="quarter" idx="2"/>
          </p:nvPr>
        </p:nvSpPr>
        <p:spPr>
          <a:xfrm>
            <a:off x="2" y="9443662"/>
            <a:ext cx="2951163" cy="497126"/>
          </a:xfrm>
          <a:prstGeom prst="rect">
            <a:avLst/>
          </a:prstGeom>
        </p:spPr>
        <p:txBody>
          <a:bodyPr vert="horz" lIns="91431" tIns="45716" rIns="91431" bIns="45716" rtlCol="0" anchor="b"/>
          <a:lstStyle>
            <a:lvl1pPr algn="l">
              <a:defRPr sz="1200"/>
            </a:lvl1pPr>
          </a:lstStyle>
          <a:p>
            <a:endParaRPr lang="it-IT"/>
          </a:p>
        </p:txBody>
      </p:sp>
      <p:sp>
        <p:nvSpPr>
          <p:cNvPr id="5" name="Segnaposto numero diapositiva 4"/>
          <p:cNvSpPr>
            <a:spLocks noGrp="1"/>
          </p:cNvSpPr>
          <p:nvPr>
            <p:ph type="sldNum" sz="quarter" idx="3"/>
          </p:nvPr>
        </p:nvSpPr>
        <p:spPr>
          <a:xfrm>
            <a:off x="3857638" y="9443662"/>
            <a:ext cx="2951163" cy="497126"/>
          </a:xfrm>
          <a:prstGeom prst="rect">
            <a:avLst/>
          </a:prstGeom>
        </p:spPr>
        <p:txBody>
          <a:bodyPr vert="horz" lIns="91431" tIns="45716" rIns="91431" bIns="45716" rtlCol="0" anchor="b"/>
          <a:lstStyle>
            <a:lvl1pPr algn="r">
              <a:defRPr sz="1200"/>
            </a:lvl1pPr>
          </a:lstStyle>
          <a:p>
            <a:fld id="{142258CE-7EA3-4F9E-82AA-1E0E77BFC59B}" type="slidenum">
              <a:rPr lang="it-IT" smtClean="0"/>
              <a:pPr/>
              <a:t>‹N›</a:t>
            </a:fld>
            <a:endParaRPr lang="it-IT"/>
          </a:p>
        </p:txBody>
      </p:sp>
    </p:spTree>
    <p:extLst>
      <p:ext uri="{BB962C8B-B14F-4D97-AF65-F5344CB8AC3E}">
        <p14:creationId xmlns:p14="http://schemas.microsoft.com/office/powerpoint/2010/main" val="3795496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1163" cy="4968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7625" y="0"/>
            <a:ext cx="2951163" cy="496888"/>
          </a:xfrm>
          <a:prstGeom prst="rect">
            <a:avLst/>
          </a:prstGeom>
        </p:spPr>
        <p:txBody>
          <a:bodyPr vert="horz" lIns="91440" tIns="45720" rIns="91440" bIns="45720" rtlCol="0"/>
          <a:lstStyle>
            <a:lvl1pPr algn="r">
              <a:defRPr sz="1200"/>
            </a:lvl1pPr>
          </a:lstStyle>
          <a:p>
            <a:fld id="{08C41F75-23B7-4EA2-AECE-9C3EF2103DB2}" type="datetimeFigureOut">
              <a:rPr lang="it-IT" smtClean="0"/>
              <a:pPr/>
              <a:t>23/06/2017</a:t>
            </a:fld>
            <a:endParaRPr lang="it-IT"/>
          </a:p>
        </p:txBody>
      </p:sp>
      <p:sp>
        <p:nvSpPr>
          <p:cNvPr id="4" name="Segnaposto immagine diapositiva 3"/>
          <p:cNvSpPr>
            <a:spLocks noGrp="1" noRot="1" noChangeAspect="1"/>
          </p:cNvSpPr>
          <p:nvPr>
            <p:ph type="sldImg" idx="2"/>
          </p:nvPr>
        </p:nvSpPr>
        <p:spPr>
          <a:xfrm>
            <a:off x="920750" y="746125"/>
            <a:ext cx="4968875" cy="372745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1038" y="4722813"/>
            <a:ext cx="5448300" cy="4473575"/>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7625" y="9444038"/>
            <a:ext cx="2951163" cy="496887"/>
          </a:xfrm>
          <a:prstGeom prst="rect">
            <a:avLst/>
          </a:prstGeom>
        </p:spPr>
        <p:txBody>
          <a:bodyPr vert="horz" lIns="91440" tIns="45720" rIns="91440" bIns="45720" rtlCol="0" anchor="b"/>
          <a:lstStyle>
            <a:lvl1pPr algn="r">
              <a:defRPr sz="1200"/>
            </a:lvl1pPr>
          </a:lstStyle>
          <a:p>
            <a:fld id="{1B7127E9-8603-43AB-8A3F-883B613CCBA8}" type="slidenum">
              <a:rPr lang="it-IT" smtClean="0"/>
              <a:pPr/>
              <a:t>‹N›</a:t>
            </a:fld>
            <a:endParaRPr lang="it-IT"/>
          </a:p>
        </p:txBody>
      </p:sp>
    </p:spTree>
    <p:extLst>
      <p:ext uri="{BB962C8B-B14F-4D97-AF65-F5344CB8AC3E}">
        <p14:creationId xmlns:p14="http://schemas.microsoft.com/office/powerpoint/2010/main" val="3462608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269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1218390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274155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97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2869542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2D11C73-AB27-4E32-A733-972A7833CBED}" type="slidenum">
              <a:rPr lang="it-IT" smtClean="0"/>
              <a:pPr/>
              <a:t>‹N›</a:t>
            </a:fld>
            <a:endParaRPr lang="it-IT"/>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5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307550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822960" y="2582334"/>
            <a:ext cx="3703320" cy="3286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63440" y="2582334"/>
            <a:ext cx="3703320" cy="3286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290238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4131633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82D11C73-AB27-4E32-A733-972A7833CBED}" type="slidenum">
              <a:rPr lang="it-IT" smtClean="0"/>
              <a:pPr/>
              <a:t>‹N›</a:t>
            </a:fld>
            <a:endParaRPr lang="it-IT"/>
          </a:p>
        </p:txBody>
      </p:sp>
      <p:sp>
        <p:nvSpPr>
          <p:cNvPr id="10" name="Footer Placeholder 4"/>
          <p:cNvSpPr txBox="1">
            <a:spLocks/>
          </p:cNvSpPr>
          <p:nvPr userDrawn="1"/>
        </p:nvSpPr>
        <p:spPr>
          <a:xfrm>
            <a:off x="822960" y="6459785"/>
            <a:ext cx="6534573"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it-IT" dirty="0" smtClean="0"/>
              <a:t>"Self-</a:t>
            </a:r>
            <a:r>
              <a:rPr lang="it-IT" dirty="0" err="1" smtClean="0"/>
              <a:t>portrait</a:t>
            </a:r>
            <a:r>
              <a:rPr lang="it-IT" dirty="0" smtClean="0"/>
              <a:t> del Gruppo Tecnico Interregionale per la tutela della salute e sicurezza dei lavoratori"</a:t>
            </a:r>
            <a:endParaRPr lang="it-IT" dirty="0"/>
          </a:p>
        </p:txBody>
      </p:sp>
    </p:spTree>
    <p:extLst>
      <p:ext uri="{BB962C8B-B14F-4D97-AF65-F5344CB8AC3E}">
        <p14:creationId xmlns:p14="http://schemas.microsoft.com/office/powerpoint/2010/main" val="3447415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349134" y="6459786"/>
            <a:ext cx="1963883" cy="365125"/>
          </a:xfrm>
          <a:prstGeom prst="rect">
            <a:avLst/>
          </a:prstGeom>
        </p:spPr>
        <p:txBody>
          <a:bodyPr/>
          <a:lstStyle>
            <a:lvl1pPr algn="l">
              <a:defRPr/>
            </a:lvl1pPr>
          </a:lstStyle>
          <a:p>
            <a:fld id="{C46E3D91-607E-4435-B2DB-079592894678}" type="datetimeFigureOut">
              <a:rPr lang="it-IT" smtClean="0"/>
              <a:pPr/>
              <a:t>23/06/2017</a:t>
            </a:fld>
            <a:endParaRPr lang="it-IT"/>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it-IT"/>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2D11C73-AB27-4E32-A733-972A7833CBED}" type="slidenum">
              <a:rPr lang="it-IT" smtClean="0"/>
              <a:pPr/>
              <a:t>‹N›</a:t>
            </a:fld>
            <a:endParaRPr lang="it-IT"/>
          </a:p>
        </p:txBody>
      </p:sp>
    </p:spTree>
    <p:extLst>
      <p:ext uri="{BB962C8B-B14F-4D97-AF65-F5344CB8AC3E}">
        <p14:creationId xmlns:p14="http://schemas.microsoft.com/office/powerpoint/2010/main" val="1981091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822961" y="6459786"/>
            <a:ext cx="1854203" cy="365125"/>
          </a:xfrm>
          <a:prstGeom prst="rect">
            <a:avLst/>
          </a:prstGeom>
        </p:spPr>
        <p:txBody>
          <a:bodyPr/>
          <a:lstStyle/>
          <a:p>
            <a:fld id="{C46E3D91-607E-4435-B2DB-079592894678}" type="datetimeFigureOut">
              <a:rPr lang="it-IT" smtClean="0"/>
              <a:pPr/>
              <a:t>23/06/2017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2D11C73-AB27-4E32-A733-972A7833CBED}" type="slidenum">
              <a:rPr lang="it-IT" smtClean="0"/>
              <a:pPr/>
              <a:t>‹N›</a:t>
            </a:fld>
            <a:endParaRPr lang="it-IT"/>
          </a:p>
        </p:txBody>
      </p:sp>
    </p:spTree>
    <p:extLst>
      <p:ext uri="{BB962C8B-B14F-4D97-AF65-F5344CB8AC3E}">
        <p14:creationId xmlns:p14="http://schemas.microsoft.com/office/powerpoint/2010/main" val="2939050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Footer Placeholder 4"/>
          <p:cNvSpPr>
            <a:spLocks noGrp="1"/>
          </p:cNvSpPr>
          <p:nvPr>
            <p:ph type="ftr" sz="quarter" idx="3"/>
          </p:nvPr>
        </p:nvSpPr>
        <p:spPr>
          <a:xfrm>
            <a:off x="822960" y="6446837"/>
            <a:ext cx="653457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it-IT" dirty="0" smtClean="0"/>
              <a:t>"Self-</a:t>
            </a:r>
            <a:r>
              <a:rPr lang="it-IT" dirty="0" err="1" smtClean="0"/>
              <a:t>portrait</a:t>
            </a:r>
            <a:r>
              <a:rPr lang="it-IT" dirty="0" smtClean="0"/>
              <a:t> del Gruppo Tecnico Interregionale per la tutela della salute e sicurezza dei lavoratori"</a:t>
            </a:r>
            <a:endParaRPr lang="it-IT"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defTabSz="271463"/>
            <a:fld id="{82D11C73-AB27-4E32-A733-972A7833CBED}" type="slidenum">
              <a:rPr lang="it-IT" smtClean="0"/>
              <a:pPr defTabSz="271463"/>
              <a:t>‹N›</a:t>
            </a:fld>
            <a:endParaRPr lang="it-IT"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059721"/>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portaleagentifisici.it/"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679450" y="330544"/>
            <a:ext cx="7772400" cy="885782"/>
          </a:xfrm>
          <a:prstGeom prst="rect">
            <a:avLst/>
          </a:prstGeom>
        </p:spPr>
        <p:txBody>
          <a:bodyPr>
            <a:normAutofit fontScale="90000"/>
          </a:bodyPr>
          <a:lstStyle/>
          <a:p>
            <a:pPr marL="1971675" algn="r"/>
            <a:r>
              <a:rPr lang="it-IT" sz="3200" dirty="0" smtClean="0">
                <a:solidFill>
                  <a:srgbClr val="1A4CC8"/>
                </a:solidFill>
              </a:rPr>
              <a:t>Gruppo Tecnico Interregionale SSLL</a:t>
            </a:r>
            <a:endParaRPr lang="it-IT" sz="3200" dirty="0">
              <a:solidFill>
                <a:srgbClr val="1A4CC8"/>
              </a:solidFill>
            </a:endParaRPr>
          </a:p>
        </p:txBody>
      </p:sp>
      <p:pic>
        <p:nvPicPr>
          <p:cNvPr id="4" name="Immagine 3"/>
          <p:cNvPicPr>
            <a:picLocks noChangeAspect="1"/>
          </p:cNvPicPr>
          <p:nvPr/>
        </p:nvPicPr>
        <p:blipFill>
          <a:blip r:embed="rId2"/>
          <a:stretch>
            <a:fillRect/>
          </a:stretch>
        </p:blipFill>
        <p:spPr>
          <a:xfrm>
            <a:off x="1002180" y="723518"/>
            <a:ext cx="1247962" cy="704495"/>
          </a:xfrm>
          <a:prstGeom prst="rect">
            <a:avLst/>
          </a:prstGeom>
        </p:spPr>
      </p:pic>
      <p:pic>
        <p:nvPicPr>
          <p:cNvPr id="6" name="Immagine 5"/>
          <p:cNvPicPr>
            <a:picLocks noChangeAspect="1"/>
          </p:cNvPicPr>
          <p:nvPr/>
        </p:nvPicPr>
        <p:blipFill>
          <a:blip r:embed="rId3"/>
          <a:stretch>
            <a:fillRect/>
          </a:stretch>
        </p:blipFill>
        <p:spPr>
          <a:xfrm>
            <a:off x="189126" y="1728114"/>
            <a:ext cx="3304571" cy="4189608"/>
          </a:xfrm>
          <a:prstGeom prst="rect">
            <a:avLst/>
          </a:prstGeom>
        </p:spPr>
      </p:pic>
      <p:sp>
        <p:nvSpPr>
          <p:cNvPr id="7" name="Sottotitolo 2"/>
          <p:cNvSpPr txBox="1">
            <a:spLocks/>
          </p:cNvSpPr>
          <p:nvPr/>
        </p:nvSpPr>
        <p:spPr>
          <a:xfrm>
            <a:off x="3372926" y="3140918"/>
            <a:ext cx="5607164" cy="2776803"/>
          </a:xfrm>
          <a:prstGeom prst="rect">
            <a:avLst/>
          </a:prstGeom>
        </p:spPr>
        <p:txBody>
          <a:bodyPr vert="horz" lIns="91440" tIns="45720" rIns="91440" bIns="45720" rtlCol="0">
            <a:normAutofit fontScale="325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it-IT" sz="11200" b="1" spc="-50" dirty="0" smtClean="0">
                <a:solidFill>
                  <a:srgbClr val="1A4CC8"/>
                </a:solidFill>
                <a:latin typeface="+mj-lt"/>
                <a:ea typeface="+mj-ea"/>
                <a:cs typeface="+mj-cs"/>
              </a:rPr>
              <a:t>GRUPPO </a:t>
            </a:r>
            <a:r>
              <a:rPr lang="it-IT" sz="11200" b="1" spc="-50" dirty="0">
                <a:solidFill>
                  <a:srgbClr val="1A4CC8"/>
                </a:solidFill>
                <a:latin typeface="+mj-lt"/>
                <a:ea typeface="+mj-ea"/>
                <a:cs typeface="+mj-cs"/>
              </a:rPr>
              <a:t>DI </a:t>
            </a:r>
            <a:r>
              <a:rPr lang="it-IT" sz="11200" b="1" spc="-50" dirty="0" smtClean="0">
                <a:solidFill>
                  <a:srgbClr val="1A4CC8"/>
                </a:solidFill>
                <a:latin typeface="+mj-lt"/>
                <a:ea typeface="+mj-ea"/>
                <a:cs typeface="+mj-cs"/>
              </a:rPr>
              <a:t>LAVORO</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it-IT" sz="11200" b="1" spc="-50" dirty="0" smtClean="0">
              <a:solidFill>
                <a:srgbClr val="1A4CC8"/>
              </a:solidFill>
              <a:latin typeface="+mj-lt"/>
              <a:ea typeface="+mj-ea"/>
              <a:cs typeface="+mj-cs"/>
            </a:endParaRPr>
          </a:p>
          <a:p>
            <a:r>
              <a:rPr lang="it-IT" sz="9600" spc="-50" dirty="0" smtClean="0">
                <a:solidFill>
                  <a:srgbClr val="1A4CC8"/>
                </a:solidFill>
                <a:latin typeface="+mj-lt"/>
                <a:ea typeface="+mj-ea"/>
                <a:cs typeface="+mj-cs"/>
              </a:rPr>
              <a:t>Agenti fisici</a:t>
            </a:r>
          </a:p>
          <a:p>
            <a:r>
              <a:rPr lang="pt-BR" sz="5400" dirty="0" smtClean="0">
                <a:solidFill>
                  <a:schemeClr val="accent4">
                    <a:lumMod val="75000"/>
                  </a:schemeClr>
                </a:solidFill>
              </a:rPr>
              <a:t>IOLE PINTO </a:t>
            </a:r>
          </a:p>
          <a:p>
            <a:r>
              <a:rPr lang="pt-BR" sz="5400" dirty="0" smtClean="0">
                <a:solidFill>
                  <a:schemeClr val="accent4">
                    <a:lumMod val="75000"/>
                  </a:schemeClr>
                </a:solidFill>
              </a:rPr>
              <a:t>USL </a:t>
            </a:r>
            <a:r>
              <a:rPr lang="pt-BR" sz="5400" dirty="0">
                <a:solidFill>
                  <a:schemeClr val="accent4">
                    <a:lumMod val="75000"/>
                  </a:schemeClr>
                </a:solidFill>
              </a:rPr>
              <a:t>Toscana </a:t>
            </a:r>
            <a:r>
              <a:rPr lang="pt-BR" sz="5400" dirty="0" err="1">
                <a:solidFill>
                  <a:schemeClr val="accent4">
                    <a:lumMod val="75000"/>
                  </a:schemeClr>
                </a:solidFill>
              </a:rPr>
              <a:t>Sud</a:t>
            </a:r>
            <a:r>
              <a:rPr lang="pt-BR" sz="5400" dirty="0">
                <a:solidFill>
                  <a:schemeClr val="accent4">
                    <a:lumMod val="75000"/>
                  </a:schemeClr>
                </a:solidFill>
              </a:rPr>
              <a:t> Est </a:t>
            </a:r>
            <a:endParaRPr lang="pt-BR" sz="5400" dirty="0" smtClean="0">
              <a:solidFill>
                <a:schemeClr val="accent4">
                  <a:lumMod val="75000"/>
                </a:schemeClr>
              </a:solidFill>
            </a:endParaRPr>
          </a:p>
          <a:p>
            <a:r>
              <a:rPr lang="pt-BR" sz="5400" dirty="0" smtClean="0">
                <a:solidFill>
                  <a:schemeClr val="accent4">
                    <a:lumMod val="75000"/>
                  </a:schemeClr>
                </a:solidFill>
              </a:rPr>
              <a:t>LABORATORIO DI SAITA’ PUBBLICA</a:t>
            </a:r>
          </a:p>
          <a:p>
            <a:r>
              <a:rPr lang="it-IT" sz="5400" dirty="0" smtClean="0">
                <a:solidFill>
                  <a:schemeClr val="accent4">
                    <a:lumMod val="75000"/>
                  </a:schemeClr>
                </a:solidFill>
              </a:rPr>
              <a:t>I</a:t>
            </a:r>
            <a:r>
              <a:rPr lang="pt-BR" sz="5400" dirty="0" err="1" smtClean="0">
                <a:solidFill>
                  <a:schemeClr val="accent4">
                    <a:lumMod val="75000"/>
                  </a:schemeClr>
                </a:solidFill>
              </a:rPr>
              <a:t>ole.pinto@uslsudest.toscana.it</a:t>
            </a:r>
            <a:endParaRPr lang="pt-BR" sz="5400" dirty="0">
              <a:solidFill>
                <a:schemeClr val="accent4">
                  <a:lumMod val="75000"/>
                </a:schemeClr>
              </a:solidFill>
            </a:endParaRPr>
          </a:p>
          <a:p>
            <a:endParaRPr lang="it-IT" sz="9600" spc="-50" dirty="0" smtClean="0">
              <a:solidFill>
                <a:schemeClr val="tx1">
                  <a:lumMod val="75000"/>
                  <a:lumOff val="25000"/>
                </a:schemeClr>
              </a:solidFill>
              <a:latin typeface="+mj-lt"/>
              <a:ea typeface="+mj-ea"/>
              <a:cs typeface="+mj-cs"/>
            </a:endParaRPr>
          </a:p>
          <a:p>
            <a:endParaRPr lang="it-IT" sz="9600" spc="-50" dirty="0" smtClean="0">
              <a:solidFill>
                <a:schemeClr val="tx1">
                  <a:lumMod val="75000"/>
                  <a:lumOff val="25000"/>
                </a:schemeClr>
              </a:solidFill>
              <a:latin typeface="+mj-lt"/>
              <a:ea typeface="+mj-ea"/>
              <a:cs typeface="+mj-cs"/>
            </a:endParaRPr>
          </a:p>
        </p:txBody>
      </p:sp>
    </p:spTree>
    <p:extLst>
      <p:ext uri="{BB962C8B-B14F-4D97-AF65-F5344CB8AC3E}">
        <p14:creationId xmlns:p14="http://schemas.microsoft.com/office/powerpoint/2010/main" val="24723641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227822" y="205933"/>
            <a:ext cx="1247962" cy="704495"/>
          </a:xfrm>
          <a:prstGeom prst="rect">
            <a:avLst/>
          </a:prstGeom>
        </p:spPr>
      </p:pic>
      <p:sp>
        <p:nvSpPr>
          <p:cNvPr id="4" name="Titolo 1"/>
          <p:cNvSpPr txBox="1">
            <a:spLocks/>
          </p:cNvSpPr>
          <p:nvPr/>
        </p:nvSpPr>
        <p:spPr>
          <a:xfrm>
            <a:off x="1227822" y="37655"/>
            <a:ext cx="6386480" cy="885782"/>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1971675" algn="r"/>
            <a:r>
              <a:rPr lang="it-IT" sz="2400" dirty="0" smtClean="0"/>
              <a:t>Gruppo Tecnico Interregionale SSLL</a:t>
            </a:r>
            <a:endParaRPr lang="it-IT" sz="2400" dirty="0"/>
          </a:p>
        </p:txBody>
      </p:sp>
      <p:graphicFrame>
        <p:nvGraphicFramePr>
          <p:cNvPr id="6" name="Diagramma 5"/>
          <p:cNvGraphicFramePr/>
          <p:nvPr>
            <p:extLst>
              <p:ext uri="{D42A27DB-BD31-4B8C-83A1-F6EECF244321}">
                <p14:modId xmlns:p14="http://schemas.microsoft.com/office/powerpoint/2010/main" val="237592011"/>
              </p:ext>
            </p:extLst>
          </p:nvPr>
        </p:nvGraphicFramePr>
        <p:xfrm>
          <a:off x="1524000" y="1138687"/>
          <a:ext cx="6096000" cy="4322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uppo 6"/>
          <p:cNvGrpSpPr/>
          <p:nvPr/>
        </p:nvGrpSpPr>
        <p:grpSpPr>
          <a:xfrm>
            <a:off x="1851803" y="5302270"/>
            <a:ext cx="4239820" cy="560880"/>
            <a:chOff x="304800" y="3563072"/>
            <a:chExt cx="4267200" cy="560880"/>
          </a:xfrm>
          <a:solidFill>
            <a:schemeClr val="accent5">
              <a:lumMod val="20000"/>
              <a:lumOff val="80000"/>
            </a:schemeClr>
          </a:solidFill>
        </p:grpSpPr>
        <p:sp>
          <p:nvSpPr>
            <p:cNvPr id="8" name="Rettangolo arrotondato 7"/>
            <p:cNvSpPr/>
            <p:nvPr/>
          </p:nvSpPr>
          <p:spPr>
            <a:xfrm>
              <a:off x="304800" y="3563072"/>
              <a:ext cx="4267200" cy="560880"/>
            </a:xfrm>
            <a:prstGeom prst="roundRect">
              <a:avLst/>
            </a:prstGeom>
            <a:grpFill/>
            <a:ln>
              <a:solidFill>
                <a:schemeClr val="accent1">
                  <a:lumMod val="20000"/>
                  <a:lumOff val="8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defTabSz="889000">
                <a:lnSpc>
                  <a:spcPct val="90000"/>
                </a:lnSpc>
                <a:spcBef>
                  <a:spcPct val="0"/>
                </a:spcBef>
                <a:spcAft>
                  <a:spcPct val="35000"/>
                </a:spcAft>
              </a:pPr>
              <a:endParaRPr lang="it-IT" sz="2000" spc="-50" dirty="0" smtClean="0">
                <a:solidFill>
                  <a:schemeClr val="tx1">
                    <a:lumMod val="75000"/>
                    <a:lumOff val="25000"/>
                  </a:schemeClr>
                </a:solidFill>
                <a:latin typeface="+mj-lt"/>
                <a:ea typeface="+mj-ea"/>
                <a:cs typeface="+mj-cs"/>
              </a:endParaRPr>
            </a:p>
            <a:p>
              <a:pPr defTabSz="889000">
                <a:lnSpc>
                  <a:spcPct val="90000"/>
                </a:lnSpc>
                <a:spcBef>
                  <a:spcPct val="0"/>
                </a:spcBef>
                <a:spcAft>
                  <a:spcPct val="35000"/>
                </a:spcAft>
              </a:pPr>
              <a:r>
                <a:rPr lang="it-IT" sz="2000" spc="-50" dirty="0" smtClean="0">
                  <a:solidFill>
                    <a:schemeClr val="tx1">
                      <a:lumMod val="75000"/>
                      <a:lumOff val="25000"/>
                    </a:schemeClr>
                  </a:solidFill>
                  <a:latin typeface="+mj-lt"/>
                  <a:ea typeface="+mj-ea"/>
                  <a:cs typeface="+mj-cs"/>
                </a:rPr>
                <a:t>Punti di forza/Lavori </a:t>
              </a:r>
              <a:r>
                <a:rPr lang="it-IT" sz="2000" spc="-50" dirty="0">
                  <a:solidFill>
                    <a:schemeClr val="tx1">
                      <a:lumMod val="75000"/>
                      <a:lumOff val="25000"/>
                    </a:schemeClr>
                  </a:solidFill>
                  <a:latin typeface="+mj-lt"/>
                  <a:ea typeface="+mj-ea"/>
                  <a:cs typeface="+mj-cs"/>
                </a:rPr>
                <a:t>in corso</a:t>
              </a:r>
            </a:p>
            <a:p>
              <a:pPr lvl="0" algn="l" defTabSz="889000">
                <a:lnSpc>
                  <a:spcPct val="90000"/>
                </a:lnSpc>
                <a:spcBef>
                  <a:spcPct val="0"/>
                </a:spcBef>
                <a:spcAft>
                  <a:spcPct val="35000"/>
                </a:spcAft>
              </a:pPr>
              <a:endParaRPr lang="it-IT" sz="2000" kern="1200" spc="-50" dirty="0">
                <a:solidFill>
                  <a:schemeClr val="tx1">
                    <a:lumMod val="75000"/>
                    <a:lumOff val="25000"/>
                  </a:schemeClr>
                </a:solidFill>
                <a:latin typeface="+mj-lt"/>
                <a:ea typeface="+mj-ea"/>
                <a:cs typeface="+mj-cs"/>
              </a:endParaRPr>
            </a:p>
          </p:txBody>
        </p:sp>
      </p:grpSp>
    </p:spTree>
    <p:extLst>
      <p:ext uri="{BB962C8B-B14F-4D97-AF65-F5344CB8AC3E}">
        <p14:creationId xmlns:p14="http://schemas.microsoft.com/office/powerpoint/2010/main" val="18031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227822" y="23496"/>
            <a:ext cx="1247962" cy="704495"/>
          </a:xfrm>
          <a:prstGeom prst="rect">
            <a:avLst/>
          </a:prstGeom>
        </p:spPr>
      </p:pic>
      <p:sp>
        <p:nvSpPr>
          <p:cNvPr id="4" name="Titolo 1"/>
          <p:cNvSpPr txBox="1">
            <a:spLocks/>
          </p:cNvSpPr>
          <p:nvPr/>
        </p:nvSpPr>
        <p:spPr>
          <a:xfrm>
            <a:off x="1227821" y="61220"/>
            <a:ext cx="6386480" cy="481797"/>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1971675" algn="r"/>
            <a:r>
              <a:rPr lang="it-IT" sz="2400" dirty="0" smtClean="0"/>
              <a:t>Gruppo Tecnico Interregionale SSLL</a:t>
            </a:r>
            <a:endParaRPr lang="it-IT" sz="2400" dirty="0"/>
          </a:p>
        </p:txBody>
      </p:sp>
      <p:grpSp>
        <p:nvGrpSpPr>
          <p:cNvPr id="7" name="Gruppo 6"/>
          <p:cNvGrpSpPr/>
          <p:nvPr/>
        </p:nvGrpSpPr>
        <p:grpSpPr>
          <a:xfrm>
            <a:off x="109078" y="713709"/>
            <a:ext cx="7785404" cy="560880"/>
            <a:chOff x="304800" y="3563072"/>
            <a:chExt cx="4267200" cy="560880"/>
          </a:xfrm>
          <a:solidFill>
            <a:schemeClr val="accent5">
              <a:lumMod val="60000"/>
              <a:lumOff val="40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OBIETTIVI GENERALI</a:t>
              </a:r>
              <a:r>
                <a:rPr lang="it-IT" sz="2000" kern="1200" spc="-50" dirty="0" smtClean="0">
                  <a:solidFill>
                    <a:schemeClr val="tx1">
                      <a:lumMod val="75000"/>
                      <a:lumOff val="25000"/>
                    </a:schemeClr>
                  </a:solidFill>
                  <a:latin typeface="+mj-lt"/>
                  <a:ea typeface="+mj-ea"/>
                  <a:cs typeface="+mj-cs"/>
                </a:rPr>
                <a:t> e trasversali ai Gruppi di Lavoro</a:t>
              </a:r>
              <a:endParaRPr lang="it-IT" sz="2000" kern="1200" spc="-50" dirty="0">
                <a:solidFill>
                  <a:schemeClr val="tx1">
                    <a:lumMod val="75000"/>
                    <a:lumOff val="25000"/>
                  </a:schemeClr>
                </a:solidFill>
                <a:latin typeface="+mj-lt"/>
                <a:ea typeface="+mj-ea"/>
                <a:cs typeface="+mj-cs"/>
              </a:endParaRPr>
            </a:p>
          </p:txBody>
        </p:sp>
      </p:grpSp>
      <p:sp>
        <p:nvSpPr>
          <p:cNvPr id="12" name="CasellaDiTesto 11"/>
          <p:cNvSpPr txBox="1"/>
          <p:nvPr/>
        </p:nvSpPr>
        <p:spPr>
          <a:xfrm>
            <a:off x="134956" y="3066790"/>
            <a:ext cx="8879648" cy="1200329"/>
          </a:xfrm>
          <a:prstGeom prst="rect">
            <a:avLst/>
          </a:prstGeom>
          <a:noFill/>
          <a:ln w="19050">
            <a:solidFill>
              <a:schemeClr val="accent4">
                <a:lumMod val="75000"/>
              </a:schemeClr>
            </a:solidFill>
          </a:ln>
        </p:spPr>
        <p:txBody>
          <a:bodyPr wrap="square" rtlCol="0">
            <a:spAutoFit/>
          </a:bodyPr>
          <a:lstStyle/>
          <a:p>
            <a:pPr algn="just"/>
            <a:r>
              <a:rPr lang="it-IT" dirty="0" smtClean="0"/>
              <a:t>1.	Produzione di  supporti operativi  per la valutazione e gestione di rischi specifici allo scopo di accompagnare concretamente i processi di standardizzazione, semplificazione e contenimento di tali rischi con particolare riferimento alle PMI e ad attività e ambienti lavorativi che presentano peculiarità  in ordine alla valutazione di questi rischi</a:t>
            </a:r>
          </a:p>
        </p:txBody>
      </p:sp>
      <p:sp>
        <p:nvSpPr>
          <p:cNvPr id="13" name="CasellaDiTesto 12"/>
          <p:cNvSpPr txBox="1"/>
          <p:nvPr/>
        </p:nvSpPr>
        <p:spPr>
          <a:xfrm>
            <a:off x="114224" y="1388697"/>
            <a:ext cx="8879648" cy="1477328"/>
          </a:xfrm>
          <a:prstGeom prst="rect">
            <a:avLst/>
          </a:prstGeom>
          <a:noFill/>
          <a:ln w="19050">
            <a:solidFill>
              <a:schemeClr val="accent5">
                <a:lumMod val="50000"/>
              </a:schemeClr>
            </a:solidFill>
          </a:ln>
        </p:spPr>
        <p:txBody>
          <a:bodyPr wrap="square" rtlCol="0">
            <a:spAutoFit/>
          </a:bodyPr>
          <a:lstStyle/>
          <a:p>
            <a:pPr algn="just"/>
            <a:r>
              <a:rPr lang="it-IT" dirty="0" smtClean="0"/>
              <a:t>Gli obiettivi generali individuati per il soddisfacimento del Macro Obiettivo 7.2 del PNP sono trasversali anche ai Gruppi Tecnici aggregati intorno al Macro Obiettivo 7.3 del PNP, con la necessità, tuttavia, di  enucleare per questi ultimi gli elementi propri di attività a forte valenza “tecnologica”.</a:t>
            </a:r>
          </a:p>
          <a:p>
            <a:pPr algn="just"/>
            <a:r>
              <a:rPr lang="it-IT" dirty="0" smtClean="0"/>
              <a:t>Seguono gli obiettivi generali a questo pattern di gruppi.</a:t>
            </a:r>
          </a:p>
        </p:txBody>
      </p:sp>
      <p:sp>
        <p:nvSpPr>
          <p:cNvPr id="14" name="CasellaDiTesto 13"/>
          <p:cNvSpPr txBox="1"/>
          <p:nvPr/>
        </p:nvSpPr>
        <p:spPr>
          <a:xfrm>
            <a:off x="134956" y="4482118"/>
            <a:ext cx="8879648" cy="1754326"/>
          </a:xfrm>
          <a:prstGeom prst="rect">
            <a:avLst/>
          </a:prstGeom>
          <a:noFill/>
          <a:ln w="19050">
            <a:solidFill>
              <a:schemeClr val="accent4">
                <a:lumMod val="60000"/>
                <a:lumOff val="40000"/>
              </a:schemeClr>
            </a:solidFill>
          </a:ln>
        </p:spPr>
        <p:txBody>
          <a:bodyPr wrap="square" rtlCol="0">
            <a:spAutoFit/>
          </a:bodyPr>
          <a:lstStyle/>
          <a:p>
            <a:pPr marL="342900" indent="-342900" algn="just">
              <a:buAutoNum type="arabicPeriod" startAt="2"/>
            </a:pPr>
            <a:r>
              <a:rPr lang="it-IT" dirty="0" smtClean="0"/>
              <a:t>Condividere su tutto il territorio nazionale gli indirizzi tecnici in applicazione della norma e </a:t>
            </a:r>
          </a:p>
          <a:p>
            <a:pPr marL="342900" indent="-342900" algn="just"/>
            <a:r>
              <a:rPr lang="it-IT" dirty="0" smtClean="0"/>
              <a:t>In coerenza con l’evidenza scientifica al fine, in particolare, di conferire ai Servizi:</a:t>
            </a:r>
          </a:p>
          <a:p>
            <a:pPr marL="342900" indent="-342900" algn="just"/>
            <a:endParaRPr lang="it-IT" dirty="0" smtClean="0"/>
          </a:p>
          <a:p>
            <a:pPr marL="342900" indent="-342900" algn="just">
              <a:buFont typeface="Wingdings" pitchFamily="2" charset="2"/>
              <a:buChar char="ü"/>
            </a:pPr>
            <a:r>
              <a:rPr lang="it-IT" dirty="0" smtClean="0"/>
              <a:t>Competenza e </a:t>
            </a:r>
            <a:r>
              <a:rPr lang="it-IT" b="1" dirty="0" smtClean="0"/>
              <a:t>autorevolezza</a:t>
            </a:r>
          </a:p>
          <a:p>
            <a:pPr marL="342900" indent="-342900" algn="just">
              <a:buFont typeface="Wingdings" pitchFamily="2" charset="2"/>
              <a:buChar char="ü"/>
            </a:pPr>
            <a:endParaRPr lang="it-IT" dirty="0" smtClean="0"/>
          </a:p>
          <a:p>
            <a:pPr marL="342900" indent="-342900" algn="just">
              <a:buFont typeface="Wingdings" pitchFamily="2" charset="2"/>
              <a:buChar char="ü"/>
            </a:pPr>
            <a:r>
              <a:rPr lang="it-IT" dirty="0" smtClean="0"/>
              <a:t>Capacità di dare l’</a:t>
            </a:r>
            <a:r>
              <a:rPr lang="it-IT" b="1" dirty="0" smtClean="0"/>
              <a:t>adeguato supporto tecnico ai Decisori su scala nazionale</a:t>
            </a:r>
          </a:p>
        </p:txBody>
      </p:sp>
    </p:spTree>
    <p:extLst>
      <p:ext uri="{BB962C8B-B14F-4D97-AF65-F5344CB8AC3E}">
        <p14:creationId xmlns:p14="http://schemas.microsoft.com/office/powerpoint/2010/main" val="1987574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Agenti Fisici</a:t>
            </a:r>
            <a:endParaRPr lang="it-IT" sz="2400" b="1" dirty="0"/>
          </a:p>
        </p:txBody>
      </p:sp>
      <p:grpSp>
        <p:nvGrpSpPr>
          <p:cNvPr id="5" name="Gruppo 6"/>
          <p:cNvGrpSpPr/>
          <p:nvPr/>
        </p:nvGrpSpPr>
        <p:grpSpPr>
          <a:xfrm>
            <a:off x="109078" y="713709"/>
            <a:ext cx="7785404" cy="560880"/>
            <a:chOff x="304800" y="3563072"/>
            <a:chExt cx="4267200" cy="560880"/>
          </a:xfrm>
          <a:solidFill>
            <a:schemeClr val="accent5">
              <a:lumMod val="75000"/>
            </a:schemeClr>
          </a:solidFill>
        </p:grpSpPr>
        <p:sp>
          <p:nvSpPr>
            <p:cNvPr id="8" name="Rettangolo arrotondato 7"/>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ttangolo 8"/>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bg1"/>
                  </a:solidFill>
                  <a:latin typeface="+mj-lt"/>
                  <a:ea typeface="+mj-ea"/>
                  <a:cs typeface="+mj-cs"/>
                </a:rPr>
                <a:t>OBIETTIVI SPECIFICI di rilievo in relazione ai bisogni di prevenzione</a:t>
              </a:r>
              <a:endParaRPr lang="it-IT" sz="2000" kern="1200" spc="-50" dirty="0">
                <a:solidFill>
                  <a:schemeClr val="bg1"/>
                </a:solidFill>
                <a:latin typeface="+mj-lt"/>
                <a:ea typeface="+mj-ea"/>
                <a:cs typeface="+mj-cs"/>
              </a:endParaRPr>
            </a:p>
          </p:txBody>
        </p:sp>
      </p:grpSp>
      <p:grpSp>
        <p:nvGrpSpPr>
          <p:cNvPr id="7" name="Gruppo 17"/>
          <p:cNvGrpSpPr/>
          <p:nvPr/>
        </p:nvGrpSpPr>
        <p:grpSpPr>
          <a:xfrm>
            <a:off x="116828" y="3368853"/>
            <a:ext cx="7785404" cy="560880"/>
            <a:chOff x="304800" y="3563072"/>
            <a:chExt cx="4267200" cy="560880"/>
          </a:xfrm>
          <a:solidFill>
            <a:schemeClr val="accent5">
              <a:lumMod val="60000"/>
              <a:lumOff val="40000"/>
            </a:schemeClr>
          </a:solidFill>
        </p:grpSpPr>
        <p:sp>
          <p:nvSpPr>
            <p:cNvPr id="19" name="Rettangolo arrotondato 18"/>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ttangolo 19"/>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Competenze/attuazioni tecniche</a:t>
              </a:r>
              <a:endParaRPr lang="it-IT" sz="2000" kern="1200" spc="-50" dirty="0">
                <a:solidFill>
                  <a:schemeClr val="tx1">
                    <a:lumMod val="75000"/>
                    <a:lumOff val="25000"/>
                  </a:schemeClr>
                </a:solidFill>
                <a:latin typeface="+mj-lt"/>
                <a:ea typeface="+mj-ea"/>
                <a:cs typeface="+mj-cs"/>
              </a:endParaRPr>
            </a:p>
          </p:txBody>
        </p:sp>
      </p:grpSp>
      <p:sp>
        <p:nvSpPr>
          <p:cNvPr id="18" name="Rettangolo 17"/>
          <p:cNvSpPr/>
          <p:nvPr/>
        </p:nvSpPr>
        <p:spPr>
          <a:xfrm>
            <a:off x="166782" y="1265234"/>
            <a:ext cx="8885441" cy="2031325"/>
          </a:xfrm>
          <a:prstGeom prst="rect">
            <a:avLst/>
          </a:prstGeom>
          <a:ln w="19050">
            <a:solidFill>
              <a:schemeClr val="accent5">
                <a:lumMod val="75000"/>
              </a:schemeClr>
            </a:solidFill>
          </a:ln>
        </p:spPr>
        <p:txBody>
          <a:bodyPr wrap="square">
            <a:spAutoFit/>
          </a:bodyPr>
          <a:lstStyle/>
          <a:p>
            <a:pPr algn="just">
              <a:buFont typeface="Wingdings" pitchFamily="2" charset="2"/>
              <a:buChar char="ü"/>
            </a:pPr>
            <a:r>
              <a:rPr lang="it-IT" dirty="0" smtClean="0"/>
              <a:t>Aggiornamento delle Linee Guida Coordinamento Tecnico </a:t>
            </a:r>
            <a:r>
              <a:rPr lang="it-IT" dirty="0" err="1" smtClean="0"/>
              <a:t>Regioni-INAIL-ISS</a:t>
            </a:r>
            <a:r>
              <a:rPr lang="it-IT" dirty="0" smtClean="0"/>
              <a:t> (ultimo aggiornamento 2013) in relazione all’entrata in vigore del D. </a:t>
            </a:r>
            <a:r>
              <a:rPr lang="it-IT" dirty="0" err="1" smtClean="0"/>
              <a:t>Lgs</a:t>
            </a:r>
            <a:r>
              <a:rPr lang="it-IT" dirty="0" smtClean="0"/>
              <a:t> 159/2016 in recepimento della Direttiva UE 2013/35 che modifica il Titolo VIII Capo IV del D. </a:t>
            </a:r>
            <a:r>
              <a:rPr lang="it-IT" dirty="0" err="1" smtClean="0"/>
              <a:t>Lgs</a:t>
            </a:r>
            <a:r>
              <a:rPr lang="it-IT" dirty="0" smtClean="0"/>
              <a:t> 81/08</a:t>
            </a:r>
          </a:p>
          <a:p>
            <a:pPr algn="just"/>
            <a:endParaRPr lang="it-IT" dirty="0" smtClean="0"/>
          </a:p>
          <a:p>
            <a:pPr algn="just">
              <a:buFont typeface="Wingdings" pitchFamily="2" charset="2"/>
              <a:buChar char="ü"/>
            </a:pPr>
            <a:r>
              <a:rPr lang="it-IT" dirty="0" smtClean="0"/>
              <a:t>Pubblicazione delle procedure guidate on-line specifiche per la valutazione del rischio CEM nel caso di soggetti sensibili con particolare riferimento ai  portatori di dispositivi impiantati attivi</a:t>
            </a:r>
            <a:endParaRPr lang="it-IT" dirty="0"/>
          </a:p>
        </p:txBody>
      </p:sp>
      <p:sp>
        <p:nvSpPr>
          <p:cNvPr id="21" name="Rettangolo 20"/>
          <p:cNvSpPr/>
          <p:nvPr/>
        </p:nvSpPr>
        <p:spPr>
          <a:xfrm>
            <a:off x="159031" y="3871654"/>
            <a:ext cx="8896901" cy="2585323"/>
          </a:xfrm>
          <a:prstGeom prst="rect">
            <a:avLst/>
          </a:prstGeom>
          <a:ln w="19050">
            <a:solidFill>
              <a:schemeClr val="accent5">
                <a:lumMod val="60000"/>
                <a:lumOff val="40000"/>
              </a:schemeClr>
            </a:solidFill>
          </a:ln>
        </p:spPr>
        <p:txBody>
          <a:bodyPr wrap="square">
            <a:spAutoFit/>
          </a:bodyPr>
          <a:lstStyle/>
          <a:p>
            <a:pPr algn="just">
              <a:buFont typeface="Wingdings" pitchFamily="2" charset="2"/>
              <a:buChar char="ü"/>
              <a:defRPr/>
            </a:pPr>
            <a:r>
              <a:rPr lang="it-IT" dirty="0" smtClean="0"/>
              <a:t>Rendere disponibili le  informazioni reperibili presso le banche dati dell’INAIL o delle regioni </a:t>
            </a:r>
            <a:r>
              <a:rPr lang="it-IT" dirty="0" smtClean="0">
                <a:hlinkClick r:id="rId3"/>
              </a:rPr>
              <a:t>www.portaleagentifisici.it</a:t>
            </a:r>
            <a:r>
              <a:rPr lang="it-IT" sz="1400" dirty="0" smtClean="0">
                <a:latin typeface="Comic Sans MS"/>
              </a:rPr>
              <a:t> i</a:t>
            </a:r>
            <a:r>
              <a:rPr lang="it-IT" dirty="0" smtClean="0"/>
              <a:t>n relazione al rischio CEM per il quale è previsto (ai sensi dell’art. 2019/81) che la valutazione del rischio possa essere effettuata utilizzando tali informazioni o specifiche buone prassi individuate o emanate dalla Commissione Consultiva Permanente (art. 6/81)</a:t>
            </a:r>
          </a:p>
          <a:p>
            <a:pPr algn="just">
              <a:defRPr/>
            </a:pPr>
            <a:endParaRPr lang="it-IT" dirty="0" smtClean="0"/>
          </a:p>
          <a:p>
            <a:pPr algn="just">
              <a:buFont typeface="Wingdings" pitchFamily="2" charset="2"/>
              <a:buChar char="ü"/>
              <a:defRPr/>
            </a:pPr>
            <a:r>
              <a:rPr lang="it-IT" dirty="0" smtClean="0"/>
              <a:t>Consolidare la sinergia con BRIC-INAIL</a:t>
            </a:r>
          </a:p>
          <a:p>
            <a:pPr algn="just">
              <a:defRPr/>
            </a:pPr>
            <a:endParaRPr lang="it-IT" dirty="0" smtClean="0"/>
          </a:p>
          <a:p>
            <a:pPr algn="just">
              <a:buFont typeface="Wingdings" pitchFamily="2" charset="2"/>
              <a:buChar char="ü"/>
              <a:defRPr/>
            </a:pPr>
            <a:r>
              <a:rPr lang="it-IT" dirty="0" smtClean="0"/>
              <a:t>Rendere operativa la banca dati CEM già disponibile sul Portale Agenti Fisici (PAF)</a:t>
            </a:r>
          </a:p>
        </p:txBody>
      </p:sp>
    </p:spTree>
    <p:extLst>
      <p:ext uri="{BB962C8B-B14F-4D97-AF65-F5344CB8AC3E}">
        <p14:creationId xmlns:p14="http://schemas.microsoft.com/office/powerpoint/2010/main" val="477258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Agenti Fisici</a:t>
            </a:r>
            <a:endParaRPr lang="it-IT" sz="2400" b="1" dirty="0"/>
          </a:p>
        </p:txBody>
      </p:sp>
      <p:grpSp>
        <p:nvGrpSpPr>
          <p:cNvPr id="5" name="Gruppo 14"/>
          <p:cNvGrpSpPr/>
          <p:nvPr/>
        </p:nvGrpSpPr>
        <p:grpSpPr>
          <a:xfrm>
            <a:off x="166782" y="960007"/>
            <a:ext cx="7785404" cy="560880"/>
            <a:chOff x="304800" y="3563072"/>
            <a:chExt cx="4267200" cy="560880"/>
          </a:xfrm>
          <a:solidFill>
            <a:schemeClr val="accent5">
              <a:lumMod val="40000"/>
              <a:lumOff val="60000"/>
            </a:schemeClr>
          </a:solidFill>
        </p:grpSpPr>
        <p:sp>
          <p:nvSpPr>
            <p:cNvPr id="16" name="Rettangolo arrotondato 15"/>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ttangolo 16"/>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kern="1200" spc="-50" dirty="0" smtClean="0">
                  <a:solidFill>
                    <a:schemeClr val="tx1">
                      <a:lumMod val="75000"/>
                      <a:lumOff val="25000"/>
                    </a:schemeClr>
                  </a:solidFill>
                  <a:latin typeface="+mj-lt"/>
                  <a:ea typeface="+mj-ea"/>
                  <a:cs typeface="+mj-cs"/>
                </a:rPr>
                <a:t>Punti di forza/Lavori in corso</a:t>
              </a:r>
              <a:endParaRPr lang="it-IT" sz="2000" kern="1200" spc="-50" dirty="0">
                <a:solidFill>
                  <a:schemeClr val="tx1">
                    <a:lumMod val="75000"/>
                    <a:lumOff val="25000"/>
                  </a:schemeClr>
                </a:solidFill>
                <a:latin typeface="+mj-lt"/>
                <a:ea typeface="+mj-ea"/>
                <a:cs typeface="+mj-cs"/>
              </a:endParaRPr>
            </a:p>
          </p:txBody>
        </p:sp>
      </p:grpSp>
      <p:sp>
        <p:nvSpPr>
          <p:cNvPr id="21" name="Rettangolo 20"/>
          <p:cNvSpPr/>
          <p:nvPr/>
        </p:nvSpPr>
        <p:spPr>
          <a:xfrm>
            <a:off x="118087" y="1657283"/>
            <a:ext cx="8896901" cy="3970318"/>
          </a:xfrm>
          <a:prstGeom prst="rect">
            <a:avLst/>
          </a:prstGeom>
          <a:ln w="19050">
            <a:solidFill>
              <a:schemeClr val="accent5">
                <a:lumMod val="60000"/>
                <a:lumOff val="40000"/>
              </a:schemeClr>
            </a:solidFill>
          </a:ln>
        </p:spPr>
        <p:txBody>
          <a:bodyPr wrap="square">
            <a:spAutoFit/>
          </a:bodyPr>
          <a:lstStyle/>
          <a:p>
            <a:pPr marL="285750" indent="-285750" algn="just">
              <a:buFont typeface="Wingdings" pitchFamily="2" charset="2"/>
              <a:buChar char="ü"/>
            </a:pPr>
            <a:r>
              <a:rPr lang="it-IT" dirty="0" smtClean="0"/>
              <a:t>Gli Indirizzi per la valutazione e gestione del rischio connesso ai CEM ed in genere agli Agenti Fisici (Linee Guida e procedure guidate ad hoc per specifiche sorgenti)  possono trovare ampia diffusione e fruibilità tramite  il Portale Agenti Fisici (PAF)</a:t>
            </a:r>
          </a:p>
          <a:p>
            <a:pPr marL="285750" indent="-285750" algn="just"/>
            <a:endParaRPr lang="it-IT" dirty="0" smtClean="0"/>
          </a:p>
          <a:p>
            <a:pPr marL="285750" indent="-285750" algn="just">
              <a:buFont typeface="Wingdings" pitchFamily="2" charset="2"/>
              <a:buChar char="ü"/>
            </a:pPr>
            <a:r>
              <a:rPr lang="it-IT" dirty="0" smtClean="0"/>
              <a:t>La disponibilità ed il corretto impiego del PAF sono ancora scarsamente noti tra gli operatori dei dipartimenti di prevenzione, come è emerso dai risultati di un progetto specifico INAIL – Regione Toscana condotto nel 2016 in 5 Regioni</a:t>
            </a:r>
          </a:p>
          <a:p>
            <a:pPr marL="285750" indent="-285750" algn="just"/>
            <a:endParaRPr lang="it-IT" dirty="0" smtClean="0"/>
          </a:p>
          <a:p>
            <a:pPr marL="285750" indent="-285750" algn="just">
              <a:buFont typeface="Wingdings" pitchFamily="2" charset="2"/>
              <a:buChar char="ü"/>
            </a:pPr>
            <a:r>
              <a:rPr lang="it-IT" dirty="0" smtClean="0"/>
              <a:t>Il rischio da esposizione a CEM è ancora scarsamente percepito in realtà lavorative ove sono utilizzate sorgenti importanti dal punto di vista emissivo (apparati ad uso medico ed estetico, saldatura, riscaldamento a induzione etc.) e che  possono avere effetti gravi sulla salute e sicurezza, in particolare su soggetti con controindicazioni all’esposizione:  l’assenza di specifiche norme di tutela e di una corretta formazione dei lavoratori spesso si somma ad una scarsa consapevolezza del rischio da parte del </a:t>
            </a:r>
            <a:r>
              <a:rPr lang="it-IT" dirty="0" err="1" smtClean="0"/>
              <a:t>MC</a:t>
            </a:r>
            <a:r>
              <a:rPr lang="it-IT" dirty="0" smtClean="0"/>
              <a:t> e dei Servizi delle ASL/ATS</a:t>
            </a:r>
          </a:p>
        </p:txBody>
      </p:sp>
    </p:spTree>
    <p:extLst>
      <p:ext uri="{BB962C8B-B14F-4D97-AF65-F5344CB8AC3E}">
        <p14:creationId xmlns:p14="http://schemas.microsoft.com/office/powerpoint/2010/main" val="477258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167440" y="23496"/>
            <a:ext cx="1247962" cy="704495"/>
          </a:xfrm>
          <a:prstGeom prst="rect">
            <a:avLst/>
          </a:prstGeom>
        </p:spPr>
      </p:pic>
      <p:sp>
        <p:nvSpPr>
          <p:cNvPr id="4" name="Titolo 1"/>
          <p:cNvSpPr txBox="1">
            <a:spLocks/>
          </p:cNvSpPr>
          <p:nvPr/>
        </p:nvSpPr>
        <p:spPr>
          <a:xfrm>
            <a:off x="1906445" y="32122"/>
            <a:ext cx="6514224" cy="65709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it-IT" sz="2400" dirty="0" smtClean="0"/>
              <a:t>Gruppo Tecnico Interregionale </a:t>
            </a:r>
          </a:p>
          <a:p>
            <a:pPr algn="r"/>
            <a:r>
              <a:rPr lang="it-IT" sz="2400" b="1" dirty="0" smtClean="0"/>
              <a:t>Agenti Fisici</a:t>
            </a:r>
            <a:endParaRPr lang="it-IT" sz="2400" b="1" dirty="0"/>
          </a:p>
        </p:txBody>
      </p:sp>
      <p:grpSp>
        <p:nvGrpSpPr>
          <p:cNvPr id="5" name="Gruppo 14"/>
          <p:cNvGrpSpPr/>
          <p:nvPr/>
        </p:nvGrpSpPr>
        <p:grpSpPr>
          <a:xfrm>
            <a:off x="166782" y="932627"/>
            <a:ext cx="7785404" cy="560880"/>
            <a:chOff x="304800" y="3563072"/>
            <a:chExt cx="4267200" cy="560880"/>
          </a:xfrm>
          <a:solidFill>
            <a:schemeClr val="accent5">
              <a:lumMod val="40000"/>
              <a:lumOff val="60000"/>
            </a:schemeClr>
          </a:solidFill>
        </p:grpSpPr>
        <p:sp>
          <p:nvSpPr>
            <p:cNvPr id="16" name="Rettangolo arrotondato 15"/>
            <p:cNvSpPr/>
            <p:nvPr/>
          </p:nvSpPr>
          <p:spPr>
            <a:xfrm>
              <a:off x="304800" y="3563072"/>
              <a:ext cx="4267200" cy="560880"/>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ttangolo 16"/>
            <p:cNvSpPr/>
            <p:nvPr/>
          </p:nvSpPr>
          <p:spPr>
            <a:xfrm>
              <a:off x="332180" y="3590452"/>
              <a:ext cx="4212440" cy="506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it-IT" sz="2000" b="1" spc="-50" dirty="0" smtClean="0">
                  <a:solidFill>
                    <a:schemeClr val="tx1">
                      <a:lumMod val="75000"/>
                      <a:lumOff val="25000"/>
                    </a:schemeClr>
                  </a:solidFill>
                  <a:latin typeface="+mj-lt"/>
                  <a:ea typeface="+mj-ea"/>
                  <a:cs typeface="+mj-cs"/>
                </a:rPr>
                <a:t>Estensione ad altri AGENTI FISICI </a:t>
              </a:r>
              <a:endParaRPr lang="it-IT" sz="2000" kern="1200" spc="-50" dirty="0">
                <a:solidFill>
                  <a:schemeClr val="tx1">
                    <a:lumMod val="75000"/>
                    <a:lumOff val="25000"/>
                  </a:schemeClr>
                </a:solidFill>
                <a:latin typeface="+mj-lt"/>
                <a:ea typeface="+mj-ea"/>
                <a:cs typeface="+mj-cs"/>
              </a:endParaRPr>
            </a:p>
          </p:txBody>
        </p:sp>
      </p:grpSp>
      <p:sp>
        <p:nvSpPr>
          <p:cNvPr id="21" name="Rettangolo 20"/>
          <p:cNvSpPr/>
          <p:nvPr/>
        </p:nvSpPr>
        <p:spPr>
          <a:xfrm>
            <a:off x="118087" y="1657283"/>
            <a:ext cx="8896901" cy="4801315"/>
          </a:xfrm>
          <a:prstGeom prst="rect">
            <a:avLst/>
          </a:prstGeom>
          <a:ln w="19050">
            <a:solidFill>
              <a:schemeClr val="accent5">
                <a:lumMod val="60000"/>
                <a:lumOff val="40000"/>
              </a:schemeClr>
            </a:solidFill>
          </a:ln>
        </p:spPr>
        <p:txBody>
          <a:bodyPr wrap="square">
            <a:spAutoFit/>
          </a:bodyPr>
          <a:lstStyle/>
          <a:p>
            <a:pPr marL="285750" indent="-285750" algn="just">
              <a:buFont typeface="Wingdings" pitchFamily="2" charset="2"/>
              <a:buChar char="ü"/>
            </a:pPr>
            <a:r>
              <a:rPr lang="it-IT" dirty="0" smtClean="0"/>
              <a:t>ROA: CRITICITA’ FREQUENTEMENTE RISCONTRATE : SOTTOSTIMA/MANCATA GESTIONE DEL RISCHIO ANCHE IN PRESENZA DI SORGENTI IMPORTANTI/ GESTIONE RISCHIO LASER/SALDATURE. CONTROLLI SANITARI SPESSO INADEGUATI IN RELAZIONE AL RISCHIO SPECIFICO ESPOSITIVO…PATOLOGIE OCCUPAZIONALI SOTTOSTIMATE </a:t>
            </a:r>
          </a:p>
          <a:p>
            <a:pPr marL="285750" indent="-285750" algn="just">
              <a:buFont typeface="Wingdings" pitchFamily="2" charset="2"/>
              <a:buChar char="ü"/>
            </a:pPr>
            <a:endParaRPr lang="it-IT" dirty="0" smtClean="0"/>
          </a:p>
          <a:p>
            <a:pPr marL="285750" indent="-285750" algn="just">
              <a:buFont typeface="Wingdings" pitchFamily="2" charset="2"/>
              <a:buChar char="ü"/>
            </a:pPr>
            <a:r>
              <a:rPr lang="it-IT" dirty="0" smtClean="0"/>
              <a:t>RISCHI RUMORE: NON SOLO EFFETTI UDITIVI/COLLEGAMENTO GRUPPO FERROVIE</a:t>
            </a:r>
          </a:p>
          <a:p>
            <a:pPr marL="285750" indent="-285750" algn="just">
              <a:buFont typeface="Wingdings" pitchFamily="2" charset="2"/>
              <a:buChar char="ü"/>
            </a:pPr>
            <a:r>
              <a:rPr lang="it-IT" dirty="0" smtClean="0"/>
              <a:t>VIBRAZIONI: NON SOLO EFFETTI SULLA COLONNA / VALUTAZIONE RISCHIO VIBRAZIONI IMPULSIVE/COLLEGAMENTO PORTI/FERROVIE</a:t>
            </a:r>
          </a:p>
          <a:p>
            <a:pPr marL="285750" indent="-285750" algn="just">
              <a:buFont typeface="Wingdings" pitchFamily="2" charset="2"/>
              <a:buChar char="ü"/>
            </a:pPr>
            <a:r>
              <a:rPr lang="it-IT" dirty="0" smtClean="0"/>
              <a:t>MICROCLIMA: APP PER GESTIONE RISCHIO PER ONDATE CALORE/ COLLEGAMENTO AGRICOLTURA E EDILIZIA</a:t>
            </a:r>
          </a:p>
          <a:p>
            <a:pPr marL="285750" indent="-285750" algn="just">
              <a:buFont typeface="Wingdings" pitchFamily="2" charset="2"/>
              <a:buChar char="ü"/>
            </a:pPr>
            <a:r>
              <a:rPr lang="it-IT" dirty="0" smtClean="0"/>
              <a:t>UV SOLARE: LAVORATORI OUTDOOR: COLLEGAMENTO CON AGRICOLTURA/EDILIZIA</a:t>
            </a:r>
          </a:p>
          <a:p>
            <a:pPr marL="285750" indent="-285750" algn="just">
              <a:buFont typeface="Wingdings" pitchFamily="2" charset="2"/>
              <a:buChar char="ü"/>
            </a:pPr>
            <a:endParaRPr lang="it-IT" dirty="0"/>
          </a:p>
          <a:p>
            <a:pPr marL="285750" indent="-285750" algn="just">
              <a:buFont typeface="Wingdings" pitchFamily="2" charset="2"/>
              <a:buChar char="ü"/>
            </a:pPr>
            <a:r>
              <a:rPr lang="it-IT" dirty="0"/>
              <a:t>La disponibilità ed il corretto impiego del PAF sono ancora scarsamente noti tra gli operatori dei dipartimenti di prevenzione, come è emerso dai risultati di un progetto specifico INAIL – Regione Toscana condotto nel 2016 in 5 Regioni</a:t>
            </a:r>
          </a:p>
          <a:p>
            <a:pPr marL="285750" indent="-285750" algn="just">
              <a:buFont typeface="Wingdings" pitchFamily="2" charset="2"/>
              <a:buChar char="ü"/>
            </a:pPr>
            <a:endParaRPr lang="it-IT" dirty="0" smtClean="0"/>
          </a:p>
          <a:p>
            <a:pPr marL="285750" indent="-285750" algn="just">
              <a:buFont typeface="Wingdings" pitchFamily="2" charset="2"/>
              <a:buChar char="ü"/>
            </a:pPr>
            <a:endParaRPr lang="it-IT" dirty="0" smtClean="0"/>
          </a:p>
        </p:txBody>
      </p:sp>
    </p:spTree>
    <p:extLst>
      <p:ext uri="{BB962C8B-B14F-4D97-AF65-F5344CB8AC3E}">
        <p14:creationId xmlns:p14="http://schemas.microsoft.com/office/powerpoint/2010/main" val="2060008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93651" y="328121"/>
            <a:ext cx="7437649" cy="830997"/>
          </a:xfrm>
          <a:prstGeom prst="rect">
            <a:avLst/>
          </a:prstGeom>
          <a:noFill/>
        </p:spPr>
        <p:txBody>
          <a:bodyPr wrap="square" rtlCol="0">
            <a:spAutoFit/>
          </a:bodyPr>
          <a:lstStyle/>
          <a:p>
            <a:r>
              <a:rPr lang="it-IT" dirty="0" smtClean="0"/>
              <a:t>..</a:t>
            </a:r>
            <a:r>
              <a:rPr lang="it-IT" sz="2400" dirty="0" smtClean="0"/>
              <a:t>..</a:t>
            </a:r>
            <a:r>
              <a:rPr lang="it-IT" sz="2400" dirty="0" smtClean="0">
                <a:solidFill>
                  <a:srgbClr val="1A4CC8"/>
                </a:solidFill>
              </a:rPr>
              <a:t>SVILUPPI PREVISTI dal piano attività DEL PAF</a:t>
            </a:r>
          </a:p>
          <a:p>
            <a:r>
              <a:rPr lang="it-IT" sz="2400" dirty="0" smtClean="0">
                <a:solidFill>
                  <a:srgbClr val="1A4CC8"/>
                </a:solidFill>
                <a:latin typeface="Comic Sans MS"/>
                <a:cs typeface="Comic Sans MS"/>
              </a:rPr>
              <a:t>Integrazione con attività del </a:t>
            </a:r>
            <a:r>
              <a:rPr lang="it-IT" sz="2400" dirty="0" err="1" smtClean="0">
                <a:solidFill>
                  <a:srgbClr val="1A4CC8"/>
                </a:solidFill>
                <a:latin typeface="Comic Sans MS"/>
                <a:cs typeface="Comic Sans MS"/>
              </a:rPr>
              <a:t>gdl</a:t>
            </a:r>
            <a:r>
              <a:rPr lang="it-IT" sz="2400" dirty="0" smtClean="0">
                <a:solidFill>
                  <a:srgbClr val="1A4CC8"/>
                </a:solidFill>
                <a:latin typeface="Comic Sans MS"/>
                <a:cs typeface="Comic Sans MS"/>
              </a:rPr>
              <a:t> </a:t>
            </a:r>
            <a:r>
              <a:rPr lang="it-IT" sz="2400" dirty="0">
                <a:solidFill>
                  <a:srgbClr val="1A4CC8"/>
                </a:solidFill>
                <a:latin typeface="Comic Sans MS"/>
                <a:cs typeface="Comic Sans MS"/>
              </a:rPr>
              <a:t>inter regionale</a:t>
            </a:r>
            <a:endParaRPr lang="it-IT" sz="2400" dirty="0">
              <a:solidFill>
                <a:srgbClr val="1A4CC8"/>
              </a:solidFill>
            </a:endParaRPr>
          </a:p>
        </p:txBody>
      </p:sp>
      <p:sp>
        <p:nvSpPr>
          <p:cNvPr id="3" name="Rettangolo 2"/>
          <p:cNvSpPr/>
          <p:nvPr/>
        </p:nvSpPr>
        <p:spPr>
          <a:xfrm>
            <a:off x="249433" y="1363243"/>
            <a:ext cx="8894567" cy="5016757"/>
          </a:xfrm>
          <a:prstGeom prst="rect">
            <a:avLst/>
          </a:prstGeom>
        </p:spPr>
        <p:txBody>
          <a:bodyPr wrap="square">
            <a:spAutoFit/>
          </a:bodyPr>
          <a:lstStyle/>
          <a:p>
            <a:r>
              <a:rPr lang="it-IT" sz="2400" dirty="0" smtClean="0">
                <a:solidFill>
                  <a:srgbClr val="1A4CC8"/>
                </a:solidFill>
                <a:latin typeface="Comic Sans MS"/>
                <a:cs typeface="Comic Sans MS"/>
              </a:rPr>
              <a:t>- aggiornamento </a:t>
            </a:r>
            <a:r>
              <a:rPr lang="it-IT" sz="2400" dirty="0">
                <a:solidFill>
                  <a:srgbClr val="1A4CC8"/>
                </a:solidFill>
                <a:latin typeface="Comic Sans MS"/>
                <a:cs typeface="Comic Sans MS"/>
              </a:rPr>
              <a:t>e incremento </a:t>
            </a:r>
            <a:r>
              <a:rPr lang="it-IT" sz="2400" dirty="0" smtClean="0">
                <a:solidFill>
                  <a:srgbClr val="1A4CC8"/>
                </a:solidFill>
                <a:latin typeface="Comic Sans MS"/>
                <a:cs typeface="Comic Sans MS"/>
              </a:rPr>
              <a:t>banche </a:t>
            </a:r>
            <a:r>
              <a:rPr lang="it-IT" sz="2400" dirty="0">
                <a:solidFill>
                  <a:srgbClr val="1A4CC8"/>
                </a:solidFill>
                <a:latin typeface="Comic Sans MS"/>
                <a:cs typeface="Comic Sans MS"/>
              </a:rPr>
              <a:t>dati</a:t>
            </a:r>
          </a:p>
          <a:p>
            <a:endParaRPr lang="it-IT" sz="2400" dirty="0">
              <a:solidFill>
                <a:srgbClr val="1A4CC8"/>
              </a:solidFill>
              <a:latin typeface="Comic Sans MS"/>
              <a:cs typeface="Comic Sans MS"/>
            </a:endParaRPr>
          </a:p>
          <a:p>
            <a:pPr marL="342900" indent="-342900">
              <a:buFontTx/>
              <a:buChar char="-"/>
            </a:pPr>
            <a:r>
              <a:rPr lang="it-IT" sz="2400" dirty="0" smtClean="0">
                <a:solidFill>
                  <a:srgbClr val="1A4CC8"/>
                </a:solidFill>
                <a:latin typeface="Comic Sans MS"/>
                <a:cs typeface="Comic Sans MS"/>
              </a:rPr>
              <a:t>Sviluppo di applicazioni </a:t>
            </a:r>
            <a:r>
              <a:rPr lang="it-IT" sz="2400" dirty="0">
                <a:solidFill>
                  <a:srgbClr val="1A4CC8"/>
                </a:solidFill>
                <a:latin typeface="Comic Sans MS"/>
                <a:cs typeface="Comic Sans MS"/>
              </a:rPr>
              <a:t>software fruibili online per la </a:t>
            </a:r>
            <a:r>
              <a:rPr lang="it-IT" sz="2400" dirty="0" smtClean="0">
                <a:solidFill>
                  <a:srgbClr val="1A4CC8"/>
                </a:solidFill>
                <a:latin typeface="Comic Sans MS"/>
                <a:cs typeface="Comic Sans MS"/>
              </a:rPr>
              <a:t>valutazione semplificata </a:t>
            </a:r>
            <a:r>
              <a:rPr lang="it-IT" sz="2400" dirty="0">
                <a:solidFill>
                  <a:srgbClr val="1A4CC8"/>
                </a:solidFill>
                <a:latin typeface="Comic Sans MS"/>
                <a:cs typeface="Comic Sans MS"/>
              </a:rPr>
              <a:t>dell’esposizione </a:t>
            </a:r>
            <a:r>
              <a:rPr lang="it-IT" sz="2400" dirty="0" smtClean="0">
                <a:solidFill>
                  <a:srgbClr val="1A4CC8"/>
                </a:solidFill>
                <a:latin typeface="Comic Sans MS"/>
                <a:cs typeface="Comic Sans MS"/>
              </a:rPr>
              <a:t>ROA/CEM generata </a:t>
            </a:r>
            <a:r>
              <a:rPr lang="it-IT" sz="2400" dirty="0">
                <a:solidFill>
                  <a:srgbClr val="1A4CC8"/>
                </a:solidFill>
                <a:latin typeface="Comic Sans MS"/>
                <a:cs typeface="Comic Sans MS"/>
              </a:rPr>
              <a:t>da </a:t>
            </a:r>
            <a:r>
              <a:rPr lang="it-IT" sz="2400" dirty="0" smtClean="0">
                <a:solidFill>
                  <a:srgbClr val="1A4CC8"/>
                </a:solidFill>
                <a:latin typeface="Comic Sans MS"/>
                <a:cs typeface="Comic Sans MS"/>
              </a:rPr>
              <a:t>specifiche sorgenti </a:t>
            </a:r>
            <a:r>
              <a:rPr lang="it-IT" sz="2400" dirty="0">
                <a:solidFill>
                  <a:srgbClr val="1A4CC8"/>
                </a:solidFill>
                <a:latin typeface="Comic Sans MS"/>
                <a:cs typeface="Comic Sans MS"/>
              </a:rPr>
              <a:t>o da classi di sorgenti con caratteristiche comuni</a:t>
            </a:r>
          </a:p>
          <a:p>
            <a:r>
              <a:rPr lang="it-IT" sz="2400" dirty="0" smtClean="0">
                <a:solidFill>
                  <a:srgbClr val="1A4CC8"/>
                </a:solidFill>
                <a:latin typeface="Comic Sans MS"/>
                <a:cs typeface="Comic Sans MS"/>
              </a:rPr>
              <a:t>(es.: </a:t>
            </a:r>
            <a:r>
              <a:rPr lang="it-IT" sz="3200" dirty="0" smtClean="0">
                <a:solidFill>
                  <a:srgbClr val="1A4CC8"/>
                </a:solidFill>
                <a:latin typeface="Comic Sans MS"/>
                <a:cs typeface="Comic Sans MS"/>
              </a:rPr>
              <a:t>Fonderie /Laser/Saldatrici etc.)</a:t>
            </a:r>
            <a:endParaRPr lang="it-IT" sz="3200" dirty="0">
              <a:solidFill>
                <a:srgbClr val="1A4CC8"/>
              </a:solidFill>
              <a:latin typeface="Comic Sans MS"/>
              <a:cs typeface="Comic Sans MS"/>
            </a:endParaRPr>
          </a:p>
          <a:p>
            <a:endParaRPr lang="it-IT" sz="3200" dirty="0">
              <a:solidFill>
                <a:srgbClr val="1A4CC8"/>
              </a:solidFill>
              <a:latin typeface="Comic Sans MS"/>
              <a:cs typeface="Comic Sans MS"/>
            </a:endParaRPr>
          </a:p>
          <a:p>
            <a:r>
              <a:rPr lang="it-IT" sz="3200" dirty="0" smtClean="0">
                <a:solidFill>
                  <a:srgbClr val="1A4CC8"/>
                </a:solidFill>
                <a:latin typeface="Comic Sans MS"/>
                <a:cs typeface="Comic Sans MS"/>
              </a:rPr>
              <a:t>- CEM:</a:t>
            </a:r>
          </a:p>
          <a:p>
            <a:r>
              <a:rPr lang="it-IT" sz="3200" dirty="0" smtClean="0">
                <a:solidFill>
                  <a:srgbClr val="1A4CC8"/>
                </a:solidFill>
                <a:latin typeface="Comic Sans MS"/>
                <a:cs typeface="Comic Sans MS"/>
              </a:rPr>
              <a:t> </a:t>
            </a:r>
            <a:r>
              <a:rPr lang="it-IT" sz="2400" dirty="0" smtClean="0">
                <a:solidFill>
                  <a:srgbClr val="1A4CC8"/>
                </a:solidFill>
                <a:latin typeface="Comic Sans MS"/>
                <a:cs typeface="Comic Sans MS"/>
              </a:rPr>
              <a:t>sviluppo </a:t>
            </a:r>
            <a:r>
              <a:rPr lang="it-IT" sz="2400" dirty="0">
                <a:solidFill>
                  <a:srgbClr val="1A4CC8"/>
                </a:solidFill>
                <a:latin typeface="Comic Sans MS"/>
                <a:cs typeface="Comic Sans MS"/>
              </a:rPr>
              <a:t>di procedure guidate per la valutazione del rischio</a:t>
            </a:r>
          </a:p>
          <a:p>
            <a:r>
              <a:rPr lang="it-IT" sz="2400" dirty="0">
                <a:solidFill>
                  <a:srgbClr val="1A4CC8"/>
                </a:solidFill>
                <a:latin typeface="Comic Sans MS"/>
                <a:cs typeface="Comic Sans MS"/>
              </a:rPr>
              <a:t>dei soggetti particolarmente sensibili (es. portatori di dispositivi medici attivi</a:t>
            </a:r>
            <a:r>
              <a:rPr lang="it-IT" sz="2400" dirty="0" smtClean="0">
                <a:solidFill>
                  <a:srgbClr val="1A4CC8"/>
                </a:solidFill>
                <a:latin typeface="Comic Sans MS"/>
                <a:cs typeface="Comic Sans MS"/>
              </a:rPr>
              <a:t>)</a:t>
            </a:r>
            <a:endParaRPr lang="it-IT" sz="2400" dirty="0">
              <a:solidFill>
                <a:srgbClr val="1A4CC8"/>
              </a:solidFill>
              <a:latin typeface="Comic Sans MS"/>
              <a:cs typeface="Comic Sans MS"/>
            </a:endParaRPr>
          </a:p>
        </p:txBody>
      </p:sp>
    </p:spTree>
    <p:extLst>
      <p:ext uri="{BB962C8B-B14F-4D97-AF65-F5344CB8AC3E}">
        <p14:creationId xmlns:p14="http://schemas.microsoft.com/office/powerpoint/2010/main" val="2113407728"/>
      </p:ext>
    </p:extLst>
  </p:cSld>
  <p:clrMapOvr>
    <a:masterClrMapping/>
  </p:clrMapOvr>
</p:sld>
</file>

<file path=ppt/theme/theme1.xml><?xml version="1.0" encoding="utf-8"?>
<a:theme xmlns:a="http://schemas.openxmlformats.org/drawingml/2006/main" name="Retrospettivo">
  <a:themeElements>
    <a:clrScheme name="Personalizzato 3">
      <a:dk1>
        <a:sysClr val="windowText" lastClr="000000"/>
      </a:dk1>
      <a:lt1>
        <a:sysClr val="window" lastClr="FFFFFF"/>
      </a:lt1>
      <a:dk2>
        <a:srgbClr val="454551"/>
      </a:dk2>
      <a:lt2>
        <a:srgbClr val="D8D9DC"/>
      </a:lt2>
      <a:accent1>
        <a:srgbClr val="C830CC"/>
      </a:accent1>
      <a:accent2>
        <a:srgbClr val="962399"/>
      </a:accent2>
      <a:accent3>
        <a:srgbClr val="4EA6DC"/>
      </a:accent3>
      <a:accent4>
        <a:srgbClr val="4775E7"/>
      </a:accent4>
      <a:accent5>
        <a:srgbClr val="8971E1"/>
      </a:accent5>
      <a:accent6>
        <a:srgbClr val="D54773"/>
      </a:accent6>
      <a:hlink>
        <a:srgbClr val="6B9F25"/>
      </a:hlink>
      <a:folHlink>
        <a:srgbClr val="8C8C8C"/>
      </a:folHlink>
    </a:clrScheme>
    <a:fontScheme name="Retrospettiv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2925</TotalTime>
  <Words>727</Words>
  <Application>Microsoft Office PowerPoint</Application>
  <PresentationFormat>Presentazione su schermo (4:3)</PresentationFormat>
  <Paragraphs>68</Paragraphs>
  <Slides>7</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7</vt:i4>
      </vt:variant>
    </vt:vector>
  </HeadingPairs>
  <TitlesOfParts>
    <vt:vector size="13" baseType="lpstr">
      <vt:lpstr>Arial</vt:lpstr>
      <vt:lpstr>Calibri</vt:lpstr>
      <vt:lpstr>Calibri Light</vt:lpstr>
      <vt:lpstr>Comic Sans MS</vt:lpstr>
      <vt:lpstr>Wingdings</vt:lpstr>
      <vt:lpstr>Retrospettivo</vt:lpstr>
      <vt:lpstr>Gruppo Tecnico Interregionale SSLL</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AG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 G</dc:creator>
  <cp:lastModifiedBy>Agostina Panzeri</cp:lastModifiedBy>
  <cp:revision>172</cp:revision>
  <cp:lastPrinted>2017-01-24T15:15:20Z</cp:lastPrinted>
  <dcterms:created xsi:type="dcterms:W3CDTF">2015-10-29T09:08:29Z</dcterms:created>
  <dcterms:modified xsi:type="dcterms:W3CDTF">2017-06-23T09:42:36Z</dcterms:modified>
</cp:coreProperties>
</file>